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37"/>
  </p:notesMasterIdLst>
  <p:sldIdLst>
    <p:sldId id="256" r:id="rId2"/>
    <p:sldId id="258" r:id="rId3"/>
    <p:sldId id="283" r:id="rId4"/>
    <p:sldId id="284" r:id="rId5"/>
    <p:sldId id="298" r:id="rId6"/>
    <p:sldId id="299" r:id="rId7"/>
    <p:sldId id="300" r:id="rId8"/>
    <p:sldId id="301" r:id="rId9"/>
    <p:sldId id="302" r:id="rId10"/>
    <p:sldId id="287" r:id="rId11"/>
    <p:sldId id="322" r:id="rId12"/>
    <p:sldId id="323" r:id="rId13"/>
    <p:sldId id="324" r:id="rId14"/>
    <p:sldId id="325" r:id="rId15"/>
    <p:sldId id="288" r:id="rId16"/>
    <p:sldId id="289" r:id="rId17"/>
    <p:sldId id="290" r:id="rId18"/>
    <p:sldId id="291" r:id="rId19"/>
    <p:sldId id="292" r:id="rId20"/>
    <p:sldId id="293" r:id="rId21"/>
    <p:sldId id="294" r:id="rId22"/>
    <p:sldId id="295" r:id="rId23"/>
    <p:sldId id="314" r:id="rId24"/>
    <p:sldId id="296" r:id="rId25"/>
    <p:sldId id="305" r:id="rId26"/>
    <p:sldId id="306" r:id="rId27"/>
    <p:sldId id="307" r:id="rId28"/>
    <p:sldId id="308" r:id="rId29"/>
    <p:sldId id="309" r:id="rId30"/>
    <p:sldId id="310" r:id="rId31"/>
    <p:sldId id="311" r:id="rId32"/>
    <p:sldId id="312" r:id="rId33"/>
    <p:sldId id="304" r:id="rId34"/>
    <p:sldId id="297" r:id="rId35"/>
    <p:sldId id="281" r:id="rId36"/>
  </p:sldIdLst>
  <p:sldSz cx="9144000" cy="6858000" type="screen4x3"/>
  <p:notesSz cx="9144000" cy="6858000"/>
  <p:embeddedFontLst>
    <p:embeddedFont>
      <p:font typeface="Questrial" panose="020B0604020202020204" charset="0"/>
      <p:regular r:id="rId38"/>
    </p:embeddedFont>
    <p:embeddedFont>
      <p:font typeface="Calibri" panose="020F0502020204030204" pitchFamily="34" charset="0"/>
      <p:regular r:id="rId39"/>
      <p:bold r:id="rId40"/>
      <p:italic r:id="rId41"/>
      <p:boldItalic r:id="rId42"/>
    </p:embeddedFont>
    <p:embeddedFont>
      <p:font typeface="Gill Sans MT" panose="020B0502020104020203" pitchFamily="34" charset="0"/>
      <p:regular r:id="rId43"/>
      <p:bold r:id="rId44"/>
      <p:italic r:id="rId45"/>
      <p:boldItalic r:id="rId46"/>
    </p:embeddedFont>
    <p:embeddedFont>
      <p:font typeface="Arial Black" panose="020B0A04020102020204" pitchFamily="34" charset="0"/>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80C53-F0E4-426F-B5FC-E8779A6E1C85}" v="100" dt="2021-04-16T13:12:36.558"/>
  </p1510:revLst>
</p1510:revInfo>
</file>

<file path=ppt/tableStyles.xml><?xml version="1.0" encoding="utf-8"?>
<a:tblStyleLst xmlns:a="http://schemas.openxmlformats.org/drawingml/2006/main" def="{94B71601-AAE2-4D50-A7CA-943D69C516D2}">
  <a:tblStyle styleId="{94B71601-AAE2-4D50-A7CA-943D69C516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BE06-49EF-443A-825B-3AF45FCCC50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38ED4653-626E-43ED-A8DA-22D07CCA3D56}"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4652" autoAdjust="0"/>
  </p:normalViewPr>
  <p:slideViewPr>
    <p:cSldViewPr snapToGrid="0">
      <p:cViewPr varScale="1">
        <p:scale>
          <a:sx n="79" d="100"/>
          <a:sy n="79" d="100"/>
        </p:scale>
        <p:origin x="1709" y="6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7" d="100"/>
          <a:sy n="87" d="100"/>
        </p:scale>
        <p:origin x="20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84916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30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268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1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9645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752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535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913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926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757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601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67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62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6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88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03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
          <p:cNvSpPr txBox="1">
            <a:spLocks noGrp="1"/>
          </p:cNvSpPr>
          <p:nvPr>
            <p:ph type="body" idx="1"/>
          </p:nvPr>
        </p:nvSpPr>
        <p:spPr>
          <a:xfrm>
            <a:off x="612140" y="1509559"/>
            <a:ext cx="6337934" cy="1795145"/>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sz="2800" b="1" i="0" u="sng">
                <a:solidFill>
                  <a:srgbClr val="C00000"/>
                </a:solidFill>
                <a:latin typeface="Questrial"/>
                <a:ea typeface="Questrial"/>
                <a:cs typeface="Questrial"/>
                <a:sym typeface="Quest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1" i="0" u="none" strike="noStrike" cap="non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612140" y="1509559"/>
            <a:ext cx="6337934" cy="1795145"/>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2800" b="1" i="0" u="sng" strike="noStrike" cap="none">
                <a:solidFill>
                  <a:srgbClr val="C00000"/>
                </a:solidFill>
                <a:latin typeface="Questrial"/>
                <a:ea typeface="Questrial"/>
                <a:cs typeface="Questrial"/>
                <a:sym typeface="Quest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b="0" u="none">
                <a:solidFill>
                  <a:srgbClr val="888888"/>
                </a:solidFill>
                <a:latin typeface="Calibri"/>
                <a:ea typeface="Calibri"/>
                <a:cs typeface="Calibri"/>
                <a:sym typeface="Calibri"/>
              </a:defRPr>
            </a:lvl1pPr>
            <a:lvl2pPr marL="0" marR="0" lvl="1" indent="0" algn="r" rtl="0">
              <a:spcBef>
                <a:spcPts val="0"/>
              </a:spcBef>
              <a:buNone/>
              <a:defRPr sz="1800" b="0" u="none">
                <a:solidFill>
                  <a:srgbClr val="888888"/>
                </a:solidFill>
                <a:latin typeface="Calibri"/>
                <a:ea typeface="Calibri"/>
                <a:cs typeface="Calibri"/>
                <a:sym typeface="Calibri"/>
              </a:defRPr>
            </a:lvl2pPr>
            <a:lvl3pPr marL="0" marR="0" lvl="2" indent="0" algn="r" rtl="0">
              <a:spcBef>
                <a:spcPts val="0"/>
              </a:spcBef>
              <a:buNone/>
              <a:defRPr sz="1800" b="0" u="none">
                <a:solidFill>
                  <a:srgbClr val="888888"/>
                </a:solidFill>
                <a:latin typeface="Calibri"/>
                <a:ea typeface="Calibri"/>
                <a:cs typeface="Calibri"/>
                <a:sym typeface="Calibri"/>
              </a:defRPr>
            </a:lvl3pPr>
            <a:lvl4pPr marL="0" marR="0" lvl="3" indent="0" algn="r" rtl="0">
              <a:spcBef>
                <a:spcPts val="0"/>
              </a:spcBef>
              <a:buNone/>
              <a:defRPr sz="1800" b="0" u="none">
                <a:solidFill>
                  <a:srgbClr val="888888"/>
                </a:solidFill>
                <a:latin typeface="Calibri"/>
                <a:ea typeface="Calibri"/>
                <a:cs typeface="Calibri"/>
                <a:sym typeface="Calibri"/>
              </a:defRPr>
            </a:lvl4pPr>
            <a:lvl5pPr marL="0" marR="0" lvl="4" indent="0" algn="r" rtl="0">
              <a:spcBef>
                <a:spcPts val="0"/>
              </a:spcBef>
              <a:buNone/>
              <a:defRPr sz="1800" b="0" u="none">
                <a:solidFill>
                  <a:srgbClr val="888888"/>
                </a:solidFill>
                <a:latin typeface="Calibri"/>
                <a:ea typeface="Calibri"/>
                <a:cs typeface="Calibri"/>
                <a:sym typeface="Calibri"/>
              </a:defRPr>
            </a:lvl5pPr>
            <a:lvl6pPr marL="0" marR="0" lvl="5" indent="0" algn="r" rtl="0">
              <a:spcBef>
                <a:spcPts val="0"/>
              </a:spcBef>
              <a:buNone/>
              <a:defRPr sz="1800" b="0" u="none">
                <a:solidFill>
                  <a:srgbClr val="888888"/>
                </a:solidFill>
                <a:latin typeface="Calibri"/>
                <a:ea typeface="Calibri"/>
                <a:cs typeface="Calibri"/>
                <a:sym typeface="Calibri"/>
              </a:defRPr>
            </a:lvl6pPr>
            <a:lvl7pPr marL="0" marR="0" lvl="6" indent="0" algn="r" rtl="0">
              <a:spcBef>
                <a:spcPts val="0"/>
              </a:spcBef>
              <a:buNone/>
              <a:defRPr sz="1800" b="0" u="none">
                <a:solidFill>
                  <a:srgbClr val="888888"/>
                </a:solidFill>
                <a:latin typeface="Calibri"/>
                <a:ea typeface="Calibri"/>
                <a:cs typeface="Calibri"/>
                <a:sym typeface="Calibri"/>
              </a:defRPr>
            </a:lvl7pPr>
            <a:lvl8pPr marL="0" marR="0" lvl="7" indent="0" algn="r" rtl="0">
              <a:spcBef>
                <a:spcPts val="0"/>
              </a:spcBef>
              <a:buNone/>
              <a:defRPr sz="1800" b="0" u="none">
                <a:solidFill>
                  <a:srgbClr val="888888"/>
                </a:solidFill>
                <a:latin typeface="Calibri"/>
                <a:ea typeface="Calibri"/>
                <a:cs typeface="Calibri"/>
                <a:sym typeface="Calibri"/>
              </a:defRPr>
            </a:lvl8pPr>
            <a:lvl9pPr marL="0" marR="0" lvl="8" indent="0" algn="r" rtl="0">
              <a:spcBef>
                <a:spcPts val="0"/>
              </a:spcBef>
              <a:buNone/>
              <a:defRPr sz="18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8"/>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8"/>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8"/>
          <p:cNvSpPr txBox="1"/>
          <p:nvPr/>
        </p:nvSpPr>
        <p:spPr>
          <a:xfrm>
            <a:off x="491269" y="4242507"/>
            <a:ext cx="4176464" cy="1631216"/>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Calibri"/>
                <a:cs typeface="Calibri"/>
                <a:sym typeface="Calibri"/>
              </a:rPr>
              <a:t>Prepared By:</a:t>
            </a:r>
            <a:endParaRPr kumimoji="0" lang="en-US" sz="16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latin typeface="Calibri"/>
                <a:ea typeface="Calibri"/>
                <a:cs typeface="Calibri"/>
                <a:sym typeface="Calibri"/>
              </a:rPr>
              <a:t>Harsh N. Shah</a:t>
            </a: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 (196620307059)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latin typeface="Calibri"/>
                <a:ea typeface="Calibri"/>
                <a:cs typeface="Calibri"/>
                <a:sym typeface="Calibri"/>
              </a:rPr>
              <a:t>Udit K. Parekh</a:t>
            </a: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 (196620307043)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Diploma Computer Engineering </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Darshan Institute of </a:t>
            </a:r>
            <a:r>
              <a:rPr kumimoji="0" lang="en-US" sz="1800" b="0" i="0" u="none" strike="noStrike" kern="1200" cap="none" spc="0" normalizeH="0" baseline="0" noProof="0" dirty="0" err="1">
                <a:ln>
                  <a:noFill/>
                </a:ln>
                <a:solidFill>
                  <a:srgbClr val="000000"/>
                </a:solidFill>
                <a:effectLst/>
                <a:uLnTx/>
                <a:uFillTx/>
                <a:latin typeface="Calibri"/>
                <a:ea typeface="Calibri"/>
                <a:cs typeface="Calibri"/>
                <a:sym typeface="Calibri"/>
              </a:rPr>
              <a:t>Engg</a:t>
            </a: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 &amp; Tech. for Diploma Studies, Rajkot.</a:t>
            </a:r>
          </a:p>
        </p:txBody>
      </p:sp>
      <p:sp>
        <p:nvSpPr>
          <p:cNvPr id="59" name="Google Shape;59;p8"/>
          <p:cNvSpPr txBox="1"/>
          <p:nvPr/>
        </p:nvSpPr>
        <p:spPr>
          <a:xfrm>
            <a:off x="5540990" y="4240232"/>
            <a:ext cx="3460804"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Guided By:</a:t>
            </a:r>
            <a:endParaRPr sz="2400" b="1"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Prof.  Bhavesh K. </a:t>
            </a:r>
            <a:r>
              <a:rPr lang="en-US" sz="1800" dirty="0" err="1">
                <a:solidFill>
                  <a:schemeClr val="dk1"/>
                </a:solidFill>
                <a:latin typeface="Calibri"/>
                <a:ea typeface="Calibri"/>
                <a:cs typeface="Calibri"/>
                <a:sym typeface="Calibri"/>
              </a:rPr>
              <a:t>Chhatrala</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Computer Engineering Dept.,</a:t>
            </a:r>
            <a:endParaRPr sz="1800" dirty="0"/>
          </a:p>
          <a:p>
            <a:pPr lvl="0"/>
            <a:r>
              <a:rPr lang="en-US" sz="1800" dirty="0" err="1">
                <a:solidFill>
                  <a:schemeClr val="dk1"/>
                </a:solidFill>
                <a:latin typeface="Calibri"/>
                <a:ea typeface="Calibri"/>
                <a:cs typeface="Calibri"/>
                <a:sym typeface="Calibri"/>
              </a:rPr>
              <a:t>Darshan</a:t>
            </a:r>
            <a:r>
              <a:rPr lang="en-US" sz="1800" dirty="0">
                <a:solidFill>
                  <a:schemeClr val="dk1"/>
                </a:solidFill>
                <a:latin typeface="Calibri"/>
                <a:ea typeface="Calibri"/>
                <a:cs typeface="Calibri"/>
                <a:sym typeface="Calibri"/>
              </a:rPr>
              <a:t> Institute of </a:t>
            </a:r>
            <a:r>
              <a:rPr lang="en-US" sz="1800" dirty="0" err="1">
                <a:solidFill>
                  <a:schemeClr val="dk1"/>
                </a:solidFill>
                <a:latin typeface="Calibri"/>
                <a:ea typeface="Calibri"/>
                <a:cs typeface="Calibri"/>
                <a:sym typeface="Calibri"/>
              </a:rPr>
              <a:t>Engg</a:t>
            </a:r>
            <a:r>
              <a:rPr lang="en-US" sz="1800" dirty="0">
                <a:solidFill>
                  <a:schemeClr val="dk1"/>
                </a:solidFill>
                <a:latin typeface="Calibri"/>
                <a:ea typeface="Calibri"/>
                <a:cs typeface="Calibri"/>
                <a:sym typeface="Calibri"/>
              </a:rPr>
              <a:t>. &amp; Tech. for Diploma Studies, Rajkot.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916"/>
            <a:ext cx="3639711" cy="8465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053" y="61994"/>
            <a:ext cx="963263" cy="1161985"/>
          </a:xfrm>
          <a:prstGeom prst="rect">
            <a:avLst/>
          </a:prstGeom>
        </p:spPr>
      </p:pic>
      <p:sp>
        <p:nvSpPr>
          <p:cNvPr id="4" name="Rectangle 3"/>
          <p:cNvSpPr/>
          <p:nvPr/>
        </p:nvSpPr>
        <p:spPr>
          <a:xfrm>
            <a:off x="4056941" y="402563"/>
            <a:ext cx="3509765" cy="523220"/>
          </a:xfrm>
          <a:prstGeom prst="rect">
            <a:avLst/>
          </a:prstGeom>
        </p:spPr>
        <p:txBody>
          <a:bodyPr wrap="square">
            <a:spAutoFit/>
          </a:bodyPr>
          <a:lstStyle/>
          <a:p>
            <a:r>
              <a:rPr lang="en-US" sz="2800" b="1" dirty="0">
                <a:solidFill>
                  <a:schemeClr val="tx1"/>
                </a:solidFill>
                <a:latin typeface="Calibri"/>
                <a:cs typeface="Calibri"/>
                <a:sym typeface="Calibri"/>
              </a:rPr>
              <a:t>Project - II (3360707)</a:t>
            </a:r>
            <a:endParaRPr lang="en-US" dirty="0">
              <a:solidFill>
                <a:schemeClr val="tx1"/>
              </a:solidFill>
            </a:endParaRPr>
          </a:p>
        </p:txBody>
      </p:sp>
      <p:sp>
        <p:nvSpPr>
          <p:cNvPr id="10" name="Rectangle 9">
            <a:extLst>
              <a:ext uri="{FF2B5EF4-FFF2-40B4-BE49-F238E27FC236}">
                <a16:creationId xmlns:a16="http://schemas.microsoft.com/office/drawing/2014/main" id="{C5CBB6D4-6CBC-4EAF-8AAC-63A118040CDF}"/>
              </a:ext>
            </a:extLst>
          </p:cNvPr>
          <p:cNvSpPr/>
          <p:nvPr/>
        </p:nvSpPr>
        <p:spPr>
          <a:xfrm>
            <a:off x="1078886" y="2411694"/>
            <a:ext cx="6353021" cy="923330"/>
          </a:xfrm>
          <a:prstGeom prst="rect">
            <a:avLst/>
          </a:prstGeom>
          <a:noFill/>
        </p:spPr>
        <p:txBody>
          <a:bodyPr wrap="none" lIns="91440" tIns="45720" rIns="91440" bIns="45720">
            <a:spAutoFit/>
          </a:bodyPr>
          <a:lstStyle/>
          <a:p>
            <a:pPr algn="ctr"/>
            <a:r>
              <a:rPr lang="en-US" sz="5400" b="1" dirty="0">
                <a:ln w="0">
                  <a:solidFill>
                    <a:schemeClr val="bg1">
                      <a:lumMod val="95000"/>
                    </a:schemeClr>
                  </a:solidFill>
                </a:ln>
                <a:effectLst>
                  <a:reflection blurRad="6350" stA="53000" endA="300" endPos="35500" dir="5400000" sy="-90000" algn="bl" rotWithShape="0"/>
                </a:effectLst>
                <a:latin typeface="Calibri"/>
                <a:cs typeface="Calibri"/>
                <a:sym typeface="Calibri"/>
              </a:rPr>
              <a:t>GST BILL GENERATOR</a:t>
            </a:r>
            <a:endParaRPr lang="en-US" sz="5400" b="1" cap="none" spc="0" dirty="0">
              <a:ln w="0">
                <a:solidFill>
                  <a:schemeClr val="bg1">
                    <a:lumMod val="95000"/>
                  </a:schemeClr>
                </a:solidFill>
              </a:ln>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Data Dictionary</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graphicFrame>
        <p:nvGraphicFramePr>
          <p:cNvPr id="7" name="Table 6">
            <a:extLst>
              <a:ext uri="{FF2B5EF4-FFF2-40B4-BE49-F238E27FC236}">
                <a16:creationId xmlns:a16="http://schemas.microsoft.com/office/drawing/2014/main" id="{51D70E9D-42B6-4542-BC94-7156BEC88617}"/>
              </a:ext>
            </a:extLst>
          </p:cNvPr>
          <p:cNvGraphicFramePr>
            <a:graphicFrameLocks noGrp="1"/>
          </p:cNvGraphicFramePr>
          <p:nvPr>
            <p:extLst>
              <p:ext uri="{D42A27DB-BD31-4B8C-83A1-F6EECF244321}">
                <p14:modId xmlns:p14="http://schemas.microsoft.com/office/powerpoint/2010/main" val="2101268477"/>
              </p:ext>
            </p:extLst>
          </p:nvPr>
        </p:nvGraphicFramePr>
        <p:xfrm>
          <a:off x="690472" y="1887793"/>
          <a:ext cx="7765269" cy="4159044"/>
        </p:xfrm>
        <a:graphic>
          <a:graphicData uri="http://schemas.openxmlformats.org/drawingml/2006/table">
            <a:tbl>
              <a:tblPr firstRow="1" firstCol="1" bandRow="1">
                <a:tableStyleId>{94B71601-AAE2-4D50-A7CA-943D69C516D2}</a:tableStyleId>
              </a:tblPr>
              <a:tblGrid>
                <a:gridCol w="1790802">
                  <a:extLst>
                    <a:ext uri="{9D8B030D-6E8A-4147-A177-3AD203B41FA5}">
                      <a16:colId xmlns:a16="http://schemas.microsoft.com/office/drawing/2014/main" val="3858302146"/>
                    </a:ext>
                  </a:extLst>
                </a:gridCol>
                <a:gridCol w="1722507">
                  <a:extLst>
                    <a:ext uri="{9D8B030D-6E8A-4147-A177-3AD203B41FA5}">
                      <a16:colId xmlns:a16="http://schemas.microsoft.com/office/drawing/2014/main" val="1984107556"/>
                    </a:ext>
                  </a:extLst>
                </a:gridCol>
                <a:gridCol w="1167538">
                  <a:extLst>
                    <a:ext uri="{9D8B030D-6E8A-4147-A177-3AD203B41FA5}">
                      <a16:colId xmlns:a16="http://schemas.microsoft.com/office/drawing/2014/main" val="1761892489"/>
                    </a:ext>
                  </a:extLst>
                </a:gridCol>
                <a:gridCol w="1168937">
                  <a:extLst>
                    <a:ext uri="{9D8B030D-6E8A-4147-A177-3AD203B41FA5}">
                      <a16:colId xmlns:a16="http://schemas.microsoft.com/office/drawing/2014/main" val="2723773446"/>
                    </a:ext>
                  </a:extLst>
                </a:gridCol>
                <a:gridCol w="1915485">
                  <a:extLst>
                    <a:ext uri="{9D8B030D-6E8A-4147-A177-3AD203B41FA5}">
                      <a16:colId xmlns:a16="http://schemas.microsoft.com/office/drawing/2014/main" val="3280519842"/>
                    </a:ext>
                  </a:extLst>
                </a:gridCol>
              </a:tblGrid>
              <a:tr h="487910">
                <a:tc gridSpan="5">
                  <a:txBody>
                    <a:bodyPr/>
                    <a:lstStyle/>
                    <a:p>
                      <a:pPr marL="0" marR="0" algn="ctr">
                        <a:lnSpc>
                          <a:spcPct val="150000"/>
                        </a:lnSpc>
                        <a:spcBef>
                          <a:spcPts val="0"/>
                        </a:spcBef>
                        <a:spcAft>
                          <a:spcPts val="0"/>
                        </a:spcAft>
                      </a:pPr>
                      <a:r>
                        <a:rPr lang="en-US" sz="1600" b="1"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INS_CustomerDetail</a:t>
                      </a:r>
                      <a:endPar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1766386"/>
                  </a:ext>
                </a:extLst>
              </a:tr>
              <a:tr h="545592">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Field Name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Data Type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Size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Constraint</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Reference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extLst>
                  <a:ext uri="{0D108BD9-81ED-4DB2-BD59-A6C34878D82A}">
                    <a16:rowId xmlns:a16="http://schemas.microsoft.com/office/drawing/2014/main" val="3884944137"/>
                  </a:ext>
                </a:extLst>
              </a:tr>
              <a:tr h="53028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1880073"/>
                  </a:ext>
                </a:extLst>
              </a:tr>
              <a:tr h="5816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CustomerName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50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Not Null</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9728595"/>
                  </a:ext>
                </a:extLst>
              </a:tr>
              <a:tr h="532012">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ContactNumber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20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9166875"/>
                  </a:ext>
                </a:extLst>
              </a:tr>
              <a:tr h="532012">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CreatedDate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datetime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50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86269426"/>
                  </a:ext>
                </a:extLst>
              </a:tr>
              <a:tr h="532012">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City</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30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71736874"/>
                  </a:ext>
                </a:extLst>
              </a:tr>
              <a:tr h="417587">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6218066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Data Dictionary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graphicFrame>
        <p:nvGraphicFramePr>
          <p:cNvPr id="7" name="Table 6">
            <a:extLst>
              <a:ext uri="{FF2B5EF4-FFF2-40B4-BE49-F238E27FC236}">
                <a16:creationId xmlns:a16="http://schemas.microsoft.com/office/drawing/2014/main" id="{51D70E9D-42B6-4542-BC94-7156BEC88617}"/>
              </a:ext>
            </a:extLst>
          </p:cNvPr>
          <p:cNvGraphicFramePr>
            <a:graphicFrameLocks noGrp="1"/>
          </p:cNvGraphicFramePr>
          <p:nvPr>
            <p:extLst>
              <p:ext uri="{D42A27DB-BD31-4B8C-83A1-F6EECF244321}">
                <p14:modId xmlns:p14="http://schemas.microsoft.com/office/powerpoint/2010/main" val="1416638438"/>
              </p:ext>
            </p:extLst>
          </p:nvPr>
        </p:nvGraphicFramePr>
        <p:xfrm>
          <a:off x="634349" y="1897104"/>
          <a:ext cx="7875302" cy="4143587"/>
        </p:xfrm>
        <a:graphic>
          <a:graphicData uri="http://schemas.openxmlformats.org/drawingml/2006/table">
            <a:tbl>
              <a:tblPr firstRow="1" firstCol="1" bandRow="1">
                <a:tableStyleId>{94B71601-AAE2-4D50-A7CA-943D69C516D2}</a:tableStyleId>
              </a:tblPr>
              <a:tblGrid>
                <a:gridCol w="1816179">
                  <a:extLst>
                    <a:ext uri="{9D8B030D-6E8A-4147-A177-3AD203B41FA5}">
                      <a16:colId xmlns:a16="http://schemas.microsoft.com/office/drawing/2014/main" val="3858302146"/>
                    </a:ext>
                  </a:extLst>
                </a:gridCol>
                <a:gridCol w="1746915">
                  <a:extLst>
                    <a:ext uri="{9D8B030D-6E8A-4147-A177-3AD203B41FA5}">
                      <a16:colId xmlns:a16="http://schemas.microsoft.com/office/drawing/2014/main" val="1984107556"/>
                    </a:ext>
                  </a:extLst>
                </a:gridCol>
                <a:gridCol w="1184081">
                  <a:extLst>
                    <a:ext uri="{9D8B030D-6E8A-4147-A177-3AD203B41FA5}">
                      <a16:colId xmlns:a16="http://schemas.microsoft.com/office/drawing/2014/main" val="1761892489"/>
                    </a:ext>
                  </a:extLst>
                </a:gridCol>
                <a:gridCol w="1185501">
                  <a:extLst>
                    <a:ext uri="{9D8B030D-6E8A-4147-A177-3AD203B41FA5}">
                      <a16:colId xmlns:a16="http://schemas.microsoft.com/office/drawing/2014/main" val="2723773446"/>
                    </a:ext>
                  </a:extLst>
                </a:gridCol>
                <a:gridCol w="1942626">
                  <a:extLst>
                    <a:ext uri="{9D8B030D-6E8A-4147-A177-3AD203B41FA5}">
                      <a16:colId xmlns:a16="http://schemas.microsoft.com/office/drawing/2014/main" val="3280519842"/>
                    </a:ext>
                  </a:extLst>
                </a:gridCol>
              </a:tblGrid>
              <a:tr h="486097">
                <a:tc gridSpan="5">
                  <a:txBody>
                    <a:bodyPr/>
                    <a:lstStyle/>
                    <a:p>
                      <a:pPr marL="0" marR="0" algn="ctr">
                        <a:lnSpc>
                          <a:spcPct val="150000"/>
                        </a:lnSpc>
                        <a:spcBef>
                          <a:spcPts val="0"/>
                        </a:spcBef>
                        <a:spcAft>
                          <a:spcPts val="0"/>
                        </a:spcAft>
                      </a:pPr>
                      <a:r>
                        <a:rPr lang="en-US" sz="1600" b="1"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MST_ProductDetail</a:t>
                      </a:r>
                      <a:endPar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1766386"/>
                  </a:ext>
                </a:extLst>
              </a:tr>
              <a:tr h="543565">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Field Name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Data Type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Size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Constraint</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Reference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extLst>
                  <a:ext uri="{0D108BD9-81ED-4DB2-BD59-A6C34878D82A}">
                    <a16:rowId xmlns:a16="http://schemas.microsoft.com/office/drawing/2014/main" val="3884944137"/>
                  </a:ext>
                </a:extLst>
              </a:tr>
              <a:tr h="52831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ProductID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1880073"/>
                  </a:ext>
                </a:extLst>
              </a:tr>
              <a:tr h="579473">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ProductName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50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Not Null</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9728595"/>
                  </a:ext>
                </a:extLst>
              </a:tr>
              <a:tr h="5300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ProductGSTPercent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a:solidFill>
                            <a:schemeClr val="tx1"/>
                          </a:solidFill>
                          <a:effectLst/>
                          <a:latin typeface="Calibri" panose="020F0502020204030204" pitchFamily="34" charset="0"/>
                          <a:cs typeface="Calibri" panose="020F0502020204030204" pitchFamily="34" charset="0"/>
                        </a:rPr>
                        <a:t>-</a:t>
                      </a:r>
                      <a:endParaRPr lang="en-US" sz="1100" b="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9166875"/>
                  </a:ext>
                </a:extLst>
              </a:tr>
              <a:tr h="5300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ProductPrice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86269426"/>
                  </a:ext>
                </a:extLst>
              </a:tr>
              <a:tr h="5300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ProductQuantity</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71736874"/>
                  </a:ext>
                </a:extLst>
              </a:tr>
              <a:tr h="416035">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62180660"/>
                  </a:ext>
                </a:extLst>
              </a:tr>
            </a:tbl>
          </a:graphicData>
        </a:graphic>
      </p:graphicFrame>
    </p:spTree>
    <p:extLst>
      <p:ext uri="{BB962C8B-B14F-4D97-AF65-F5344CB8AC3E}">
        <p14:creationId xmlns:p14="http://schemas.microsoft.com/office/powerpoint/2010/main" val="308900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Data Dictionary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graphicFrame>
        <p:nvGraphicFramePr>
          <p:cNvPr id="7" name="Table 6">
            <a:extLst>
              <a:ext uri="{FF2B5EF4-FFF2-40B4-BE49-F238E27FC236}">
                <a16:creationId xmlns:a16="http://schemas.microsoft.com/office/drawing/2014/main" id="{51D70E9D-42B6-4542-BC94-7156BEC88617}"/>
              </a:ext>
            </a:extLst>
          </p:cNvPr>
          <p:cNvGraphicFramePr>
            <a:graphicFrameLocks noGrp="1"/>
          </p:cNvGraphicFramePr>
          <p:nvPr>
            <p:extLst>
              <p:ext uri="{D42A27DB-BD31-4B8C-83A1-F6EECF244321}">
                <p14:modId xmlns:p14="http://schemas.microsoft.com/office/powerpoint/2010/main" val="157327956"/>
              </p:ext>
            </p:extLst>
          </p:nvPr>
        </p:nvGraphicFramePr>
        <p:xfrm>
          <a:off x="634349" y="1897104"/>
          <a:ext cx="7875302" cy="3727552"/>
        </p:xfrm>
        <a:graphic>
          <a:graphicData uri="http://schemas.openxmlformats.org/drawingml/2006/table">
            <a:tbl>
              <a:tblPr firstRow="1" firstCol="1" bandRow="1">
                <a:tableStyleId>{94B71601-AAE2-4D50-A7CA-943D69C516D2}</a:tableStyleId>
              </a:tblPr>
              <a:tblGrid>
                <a:gridCol w="1816179">
                  <a:extLst>
                    <a:ext uri="{9D8B030D-6E8A-4147-A177-3AD203B41FA5}">
                      <a16:colId xmlns:a16="http://schemas.microsoft.com/office/drawing/2014/main" val="3858302146"/>
                    </a:ext>
                  </a:extLst>
                </a:gridCol>
                <a:gridCol w="1746915">
                  <a:extLst>
                    <a:ext uri="{9D8B030D-6E8A-4147-A177-3AD203B41FA5}">
                      <a16:colId xmlns:a16="http://schemas.microsoft.com/office/drawing/2014/main" val="1984107556"/>
                    </a:ext>
                  </a:extLst>
                </a:gridCol>
                <a:gridCol w="1184081">
                  <a:extLst>
                    <a:ext uri="{9D8B030D-6E8A-4147-A177-3AD203B41FA5}">
                      <a16:colId xmlns:a16="http://schemas.microsoft.com/office/drawing/2014/main" val="1761892489"/>
                    </a:ext>
                  </a:extLst>
                </a:gridCol>
                <a:gridCol w="1185501">
                  <a:extLst>
                    <a:ext uri="{9D8B030D-6E8A-4147-A177-3AD203B41FA5}">
                      <a16:colId xmlns:a16="http://schemas.microsoft.com/office/drawing/2014/main" val="2723773446"/>
                    </a:ext>
                  </a:extLst>
                </a:gridCol>
                <a:gridCol w="1942626">
                  <a:extLst>
                    <a:ext uri="{9D8B030D-6E8A-4147-A177-3AD203B41FA5}">
                      <a16:colId xmlns:a16="http://schemas.microsoft.com/office/drawing/2014/main" val="3280519842"/>
                    </a:ext>
                  </a:extLst>
                </a:gridCol>
              </a:tblGrid>
              <a:tr h="486097">
                <a:tc gridSpan="5">
                  <a:txBody>
                    <a:bodyPr/>
                    <a:lstStyle/>
                    <a:p>
                      <a:pPr marL="0" marR="0" algn="ctr">
                        <a:lnSpc>
                          <a:spcPct val="150000"/>
                        </a:lnSpc>
                        <a:spcBef>
                          <a:spcPts val="0"/>
                        </a:spcBef>
                        <a:spcAft>
                          <a:spcPts val="0"/>
                        </a:spcAft>
                      </a:pPr>
                      <a:r>
                        <a:rPr lang="en-US" sz="1600" b="1"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INS_HistoryDetail</a:t>
                      </a:r>
                      <a:endPar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1766386"/>
                  </a:ext>
                </a:extLst>
              </a:tr>
              <a:tr h="543565">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Field Name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Data Type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Size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Constraint</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Reference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extLst>
                  <a:ext uri="{0D108BD9-81ED-4DB2-BD59-A6C34878D82A}">
                    <a16:rowId xmlns:a16="http://schemas.microsoft.com/office/drawing/2014/main" val="3884944137"/>
                  </a:ext>
                </a:extLst>
              </a:tr>
              <a:tr h="52831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HistoryID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1880073"/>
                  </a:ext>
                </a:extLst>
              </a:tr>
              <a:tr h="579473">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INS_CustomerDetail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9728595"/>
                  </a:ext>
                </a:extLst>
              </a:tr>
              <a:tr h="5300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PurchaseID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INS_PurchaseDetail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9166875"/>
                  </a:ext>
                </a:extLst>
              </a:tr>
              <a:tr h="530034">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BillID</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US" sz="11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INS_BillGenerate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86269426"/>
                  </a:ext>
                </a:extLst>
              </a:tr>
              <a:tr h="530034">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71736874"/>
                  </a:ext>
                </a:extLst>
              </a:tr>
            </a:tbl>
          </a:graphicData>
        </a:graphic>
      </p:graphicFrame>
    </p:spTree>
    <p:extLst>
      <p:ext uri="{BB962C8B-B14F-4D97-AF65-F5344CB8AC3E}">
        <p14:creationId xmlns:p14="http://schemas.microsoft.com/office/powerpoint/2010/main" val="256986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Data Dictionary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graphicFrame>
        <p:nvGraphicFramePr>
          <p:cNvPr id="7" name="Table 6">
            <a:extLst>
              <a:ext uri="{FF2B5EF4-FFF2-40B4-BE49-F238E27FC236}">
                <a16:creationId xmlns:a16="http://schemas.microsoft.com/office/drawing/2014/main" id="{51D70E9D-42B6-4542-BC94-7156BEC88617}"/>
              </a:ext>
            </a:extLst>
          </p:cNvPr>
          <p:cNvGraphicFramePr>
            <a:graphicFrameLocks noGrp="1"/>
          </p:cNvGraphicFramePr>
          <p:nvPr>
            <p:extLst>
              <p:ext uri="{D42A27DB-BD31-4B8C-83A1-F6EECF244321}">
                <p14:modId xmlns:p14="http://schemas.microsoft.com/office/powerpoint/2010/main" val="1226805484"/>
              </p:ext>
            </p:extLst>
          </p:nvPr>
        </p:nvGraphicFramePr>
        <p:xfrm>
          <a:off x="634349" y="1897104"/>
          <a:ext cx="7875302" cy="4143587"/>
        </p:xfrm>
        <a:graphic>
          <a:graphicData uri="http://schemas.openxmlformats.org/drawingml/2006/table">
            <a:tbl>
              <a:tblPr firstRow="1" firstCol="1" bandRow="1">
                <a:tableStyleId>{94B71601-AAE2-4D50-A7CA-943D69C516D2}</a:tableStyleId>
              </a:tblPr>
              <a:tblGrid>
                <a:gridCol w="1816179">
                  <a:extLst>
                    <a:ext uri="{9D8B030D-6E8A-4147-A177-3AD203B41FA5}">
                      <a16:colId xmlns:a16="http://schemas.microsoft.com/office/drawing/2014/main" val="3858302146"/>
                    </a:ext>
                  </a:extLst>
                </a:gridCol>
                <a:gridCol w="1746915">
                  <a:extLst>
                    <a:ext uri="{9D8B030D-6E8A-4147-A177-3AD203B41FA5}">
                      <a16:colId xmlns:a16="http://schemas.microsoft.com/office/drawing/2014/main" val="1984107556"/>
                    </a:ext>
                  </a:extLst>
                </a:gridCol>
                <a:gridCol w="1184081">
                  <a:extLst>
                    <a:ext uri="{9D8B030D-6E8A-4147-A177-3AD203B41FA5}">
                      <a16:colId xmlns:a16="http://schemas.microsoft.com/office/drawing/2014/main" val="1761892489"/>
                    </a:ext>
                  </a:extLst>
                </a:gridCol>
                <a:gridCol w="1185501">
                  <a:extLst>
                    <a:ext uri="{9D8B030D-6E8A-4147-A177-3AD203B41FA5}">
                      <a16:colId xmlns:a16="http://schemas.microsoft.com/office/drawing/2014/main" val="2723773446"/>
                    </a:ext>
                  </a:extLst>
                </a:gridCol>
                <a:gridCol w="1942626">
                  <a:extLst>
                    <a:ext uri="{9D8B030D-6E8A-4147-A177-3AD203B41FA5}">
                      <a16:colId xmlns:a16="http://schemas.microsoft.com/office/drawing/2014/main" val="3280519842"/>
                    </a:ext>
                  </a:extLst>
                </a:gridCol>
              </a:tblGrid>
              <a:tr h="486097">
                <a:tc gridSpan="5">
                  <a:txBody>
                    <a:bodyPr/>
                    <a:lstStyle/>
                    <a:p>
                      <a:pPr marL="0" marR="0" algn="ctr">
                        <a:lnSpc>
                          <a:spcPct val="150000"/>
                        </a:lnSpc>
                        <a:spcBef>
                          <a:spcPts val="0"/>
                        </a:spcBef>
                        <a:spcAft>
                          <a:spcPts val="0"/>
                        </a:spcAft>
                      </a:pPr>
                      <a:r>
                        <a:rPr lang="en-US" sz="1600" b="1"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INS_PurchaseDetail</a:t>
                      </a:r>
                      <a:endPar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1766386"/>
                  </a:ext>
                </a:extLst>
              </a:tr>
              <a:tr h="543565">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Field Name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Data Type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Size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Constraint</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Reference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extLst>
                  <a:ext uri="{0D108BD9-81ED-4DB2-BD59-A6C34878D82A}">
                    <a16:rowId xmlns:a16="http://schemas.microsoft.com/office/drawing/2014/main" val="3884944137"/>
                  </a:ext>
                </a:extLst>
              </a:tr>
              <a:tr h="52831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PurchaseID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1880073"/>
                  </a:ext>
                </a:extLst>
              </a:tr>
              <a:tr h="579473">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INS_CustomerDetail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9728595"/>
                  </a:ext>
                </a:extLst>
              </a:tr>
              <a:tr h="530034">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ProductID</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MST_ProductDetail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9166875"/>
                  </a:ext>
                </a:extLst>
              </a:tr>
              <a:tr h="530034">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PurchasedQuantity</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86269426"/>
                  </a:ext>
                </a:extLst>
              </a:tr>
              <a:tr h="530034">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TotalPrice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71736874"/>
                  </a:ext>
                </a:extLst>
              </a:tr>
              <a:tr h="416035">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varchar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62180660"/>
                  </a:ext>
                </a:extLst>
              </a:tr>
            </a:tbl>
          </a:graphicData>
        </a:graphic>
      </p:graphicFrame>
    </p:spTree>
    <p:extLst>
      <p:ext uri="{BB962C8B-B14F-4D97-AF65-F5344CB8AC3E}">
        <p14:creationId xmlns:p14="http://schemas.microsoft.com/office/powerpoint/2010/main" val="107186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Data Dictionary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graphicFrame>
        <p:nvGraphicFramePr>
          <p:cNvPr id="7" name="Table 6">
            <a:extLst>
              <a:ext uri="{FF2B5EF4-FFF2-40B4-BE49-F238E27FC236}">
                <a16:creationId xmlns:a16="http://schemas.microsoft.com/office/drawing/2014/main" id="{51D70E9D-42B6-4542-BC94-7156BEC88617}"/>
              </a:ext>
            </a:extLst>
          </p:cNvPr>
          <p:cNvGraphicFramePr>
            <a:graphicFrameLocks noGrp="1"/>
          </p:cNvGraphicFramePr>
          <p:nvPr>
            <p:extLst>
              <p:ext uri="{D42A27DB-BD31-4B8C-83A1-F6EECF244321}">
                <p14:modId xmlns:p14="http://schemas.microsoft.com/office/powerpoint/2010/main" val="1164187165"/>
              </p:ext>
            </p:extLst>
          </p:nvPr>
        </p:nvGraphicFramePr>
        <p:xfrm>
          <a:off x="690472" y="1877440"/>
          <a:ext cx="7703407" cy="4375877"/>
        </p:xfrm>
        <a:graphic>
          <a:graphicData uri="http://schemas.openxmlformats.org/drawingml/2006/table">
            <a:tbl>
              <a:tblPr firstRow="1" firstCol="1" bandRow="1">
                <a:tableStyleId>{94B71601-AAE2-4D50-A7CA-943D69C516D2}</a:tableStyleId>
              </a:tblPr>
              <a:tblGrid>
                <a:gridCol w="1776537">
                  <a:extLst>
                    <a:ext uri="{9D8B030D-6E8A-4147-A177-3AD203B41FA5}">
                      <a16:colId xmlns:a16="http://schemas.microsoft.com/office/drawing/2014/main" val="3858302146"/>
                    </a:ext>
                  </a:extLst>
                </a:gridCol>
                <a:gridCol w="1708785">
                  <a:extLst>
                    <a:ext uri="{9D8B030D-6E8A-4147-A177-3AD203B41FA5}">
                      <a16:colId xmlns:a16="http://schemas.microsoft.com/office/drawing/2014/main" val="1984107556"/>
                    </a:ext>
                  </a:extLst>
                </a:gridCol>
                <a:gridCol w="1158236">
                  <a:extLst>
                    <a:ext uri="{9D8B030D-6E8A-4147-A177-3AD203B41FA5}">
                      <a16:colId xmlns:a16="http://schemas.microsoft.com/office/drawing/2014/main" val="1761892489"/>
                    </a:ext>
                  </a:extLst>
                </a:gridCol>
                <a:gridCol w="1159625">
                  <a:extLst>
                    <a:ext uri="{9D8B030D-6E8A-4147-A177-3AD203B41FA5}">
                      <a16:colId xmlns:a16="http://schemas.microsoft.com/office/drawing/2014/main" val="2723773446"/>
                    </a:ext>
                  </a:extLst>
                </a:gridCol>
                <a:gridCol w="1900224">
                  <a:extLst>
                    <a:ext uri="{9D8B030D-6E8A-4147-A177-3AD203B41FA5}">
                      <a16:colId xmlns:a16="http://schemas.microsoft.com/office/drawing/2014/main" val="3280519842"/>
                    </a:ext>
                  </a:extLst>
                </a:gridCol>
              </a:tblGrid>
              <a:tr h="466508">
                <a:tc gridSpan="5">
                  <a:txBody>
                    <a:bodyPr/>
                    <a:lstStyle/>
                    <a:p>
                      <a:pPr marL="0" marR="0" algn="ctr">
                        <a:lnSpc>
                          <a:spcPct val="150000"/>
                        </a:lnSpc>
                        <a:spcBef>
                          <a:spcPts val="0"/>
                        </a:spcBef>
                        <a:spcAft>
                          <a:spcPts val="0"/>
                        </a:spcAft>
                      </a:pPr>
                      <a:r>
                        <a:rPr lang="en-US" sz="1600" b="1"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TRN_BillGenerate</a:t>
                      </a:r>
                      <a:endPar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1766386"/>
                  </a:ext>
                </a:extLst>
              </a:tr>
              <a:tr h="521660">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Field Name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Data Type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Size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Constraint</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tc>
                  <a:txBody>
                    <a:bodyPr/>
                    <a:lstStyle/>
                    <a:p>
                      <a:pPr marL="0" marR="0" algn="ctr">
                        <a:lnSpc>
                          <a:spcPct val="150000"/>
                        </a:lnSpc>
                        <a:spcBef>
                          <a:spcPts val="0"/>
                        </a:spcBef>
                        <a:spcAft>
                          <a:spcPts val="0"/>
                        </a:spcAft>
                      </a:pPr>
                      <a:r>
                        <a:rPr lang="en-IN" sz="1200" b="1" dirty="0">
                          <a:solidFill>
                            <a:schemeClr val="tx1"/>
                          </a:solidFill>
                          <a:effectLst/>
                          <a:latin typeface="Calibri" panose="020F0502020204030204" pitchFamily="34" charset="0"/>
                          <a:cs typeface="Calibri" panose="020F0502020204030204" pitchFamily="34" charset="0"/>
                        </a:rPr>
                        <a:t>Reference</a:t>
                      </a:r>
                      <a:endParaRPr lang="en-US" sz="11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503" marR="43503" marT="0" marB="0" anchor="ctr"/>
                </a:tc>
                <a:extLst>
                  <a:ext uri="{0D108BD9-81ED-4DB2-BD59-A6C34878D82A}">
                    <a16:rowId xmlns:a16="http://schemas.microsoft.com/office/drawing/2014/main" val="3884944137"/>
                  </a:ext>
                </a:extLst>
              </a:tr>
              <a:tr h="50702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BillID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1880073"/>
                  </a:ext>
                </a:extLst>
              </a:tr>
              <a:tr h="556121">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PurchaseID</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INS_PurchaseDetail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9728595"/>
                  </a:ext>
                </a:extLst>
              </a:tr>
              <a:tr h="508675">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CustomerID</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FK</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INS_CustomerDetail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9166875"/>
                  </a:ext>
                </a:extLst>
              </a:tr>
              <a:tr h="508675">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TotalBill</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86269426"/>
                  </a:ext>
                </a:extLst>
              </a:tr>
              <a:tr h="508675">
                <a:tc>
                  <a:txBody>
                    <a:bodyPr/>
                    <a:lstStyle/>
                    <a:p>
                      <a:pPr marL="0" marR="0" algn="ctr">
                        <a:lnSpc>
                          <a:spcPct val="150000"/>
                        </a:lnSpc>
                        <a:spcBef>
                          <a:spcPts val="0"/>
                        </a:spcBef>
                        <a:spcAft>
                          <a:spcPts val="0"/>
                        </a:spcAft>
                      </a:pPr>
                      <a:r>
                        <a:rPr lang="en-IN"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BillDate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datetime</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50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71736874"/>
                  </a:ext>
                </a:extLst>
              </a:tr>
              <a:tr h="399269">
                <a:tc>
                  <a:txBody>
                    <a:bodyPr/>
                    <a:lstStyle/>
                    <a:p>
                      <a:pPr marL="0" marR="0" algn="ctr">
                        <a:lnSpc>
                          <a:spcPct val="150000"/>
                        </a:lnSpc>
                        <a:spcBef>
                          <a:spcPts val="0"/>
                        </a:spcBef>
                        <a:spcAft>
                          <a:spcPts val="0"/>
                        </a:spcAft>
                      </a:pPr>
                      <a:r>
                        <a:rPr lang="en-US" sz="1200" b="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IsPaid</a:t>
                      </a:r>
                      <a:endPar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integer</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10</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Not Null</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50000"/>
                        </a:lnSpc>
                        <a:spcBef>
                          <a:spcPts val="0"/>
                        </a:spcBef>
                        <a:spcAft>
                          <a:spcPts val="0"/>
                        </a:spcAft>
                      </a:pPr>
                      <a:r>
                        <a:rPr lang="en-IN" sz="1200" b="0" dirty="0">
                          <a:solidFill>
                            <a:schemeClr val="tx1"/>
                          </a:solidFill>
                          <a:effectLst/>
                          <a:latin typeface="Calibri" panose="020F0502020204030204" pitchFamily="34" charset="0"/>
                          <a:cs typeface="Calibri" panose="020F0502020204030204" pitchFamily="34" charset="0"/>
                        </a:rPr>
                        <a:t>-</a:t>
                      </a: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62180660"/>
                  </a:ext>
                </a:extLst>
              </a:tr>
              <a:tr h="399269">
                <a:tc>
                  <a:txBody>
                    <a:bodyPr/>
                    <a:lstStyle/>
                    <a:p>
                      <a:pPr marL="0" marR="0" algn="ctr">
                        <a:lnSpc>
                          <a:spcPct val="150000"/>
                        </a:lnSpc>
                        <a:spcBef>
                          <a:spcPts val="0"/>
                        </a:spcBef>
                        <a:spcAft>
                          <a:spcPts val="0"/>
                        </a:spcAft>
                      </a:pPr>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Remarks</a:t>
                      </a:r>
                    </a:p>
                  </a:txBody>
                  <a:tcPr marL="68580" marR="68580" marT="0" marB="0" anchor="ctr"/>
                </a:tc>
                <a:tc>
                  <a:txBody>
                    <a:bodyPr/>
                    <a:lstStyle/>
                    <a:p>
                      <a:pPr marL="0" marR="0" algn="ctr">
                        <a:lnSpc>
                          <a:spcPct val="150000"/>
                        </a:lnSpc>
                        <a:spcBef>
                          <a:spcPts val="0"/>
                        </a:spcBef>
                        <a:spcAft>
                          <a:spcPts val="0"/>
                        </a:spcAft>
                      </a:pPr>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varchar</a:t>
                      </a:r>
                    </a:p>
                  </a:txBody>
                  <a:tcPr marL="68580" marR="68580" marT="0" marB="0" anchor="ctr"/>
                </a:tc>
                <a:tc>
                  <a:txBody>
                    <a:bodyPr/>
                    <a:lstStyle/>
                    <a:p>
                      <a:pPr marL="0" marR="0" algn="ctr">
                        <a:lnSpc>
                          <a:spcPct val="150000"/>
                        </a:lnSpc>
                        <a:spcBef>
                          <a:spcPts val="0"/>
                        </a:spcBef>
                        <a:spcAft>
                          <a:spcPts val="0"/>
                        </a:spcAft>
                      </a:pPr>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a:t>
                      </a:r>
                    </a:p>
                  </a:txBody>
                  <a:tcPr marL="68580" marR="68580" marT="0" marB="0" anchor="ctr"/>
                </a:tc>
                <a:tc>
                  <a:txBody>
                    <a:bodyPr/>
                    <a:lstStyle/>
                    <a:p>
                      <a:pPr marL="0" marR="0" algn="ctr">
                        <a:lnSpc>
                          <a:spcPct val="150000"/>
                        </a:lnSpc>
                        <a:spcBef>
                          <a:spcPts val="0"/>
                        </a:spcBef>
                        <a:spcAft>
                          <a:spcPts val="0"/>
                        </a:spcAft>
                      </a:pPr>
                      <a:r>
                        <a:rPr lang="en-US" sz="12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txBody>
                  <a:tcPr marL="68580" marR="68580" marT="0" marB="0" anchor="ctr"/>
                </a:tc>
                <a:tc>
                  <a:txBody>
                    <a:bodyPr/>
                    <a:lstStyle/>
                    <a:p>
                      <a:pPr marL="0" marR="0" algn="ctr">
                        <a:lnSpc>
                          <a:spcPct val="150000"/>
                        </a:lnSpc>
                        <a:spcBef>
                          <a:spcPts val="0"/>
                        </a:spcBef>
                        <a:spcAft>
                          <a:spcPts val="0"/>
                        </a:spcAft>
                      </a:pPr>
                      <a:endParaRPr lang="en-US"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92362159"/>
                  </a:ext>
                </a:extLst>
              </a:tr>
            </a:tbl>
          </a:graphicData>
        </a:graphic>
      </p:graphicFrame>
    </p:spTree>
    <p:extLst>
      <p:ext uri="{BB962C8B-B14F-4D97-AF65-F5344CB8AC3E}">
        <p14:creationId xmlns:p14="http://schemas.microsoft.com/office/powerpoint/2010/main" val="244282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10" name="Picture 9">
            <a:extLst>
              <a:ext uri="{FF2B5EF4-FFF2-40B4-BE49-F238E27FC236}">
                <a16:creationId xmlns:a16="http://schemas.microsoft.com/office/drawing/2014/main" id="{1FC46B47-AD36-4054-A418-3CF0DB97E392}"/>
              </a:ext>
            </a:extLst>
          </p:cNvPr>
          <p:cNvPicPr>
            <a:picLocks noChangeAspect="1"/>
          </p:cNvPicPr>
          <p:nvPr/>
        </p:nvPicPr>
        <p:blipFill>
          <a:blip r:embed="rId3"/>
          <a:stretch>
            <a:fillRect/>
          </a:stretch>
        </p:blipFill>
        <p:spPr>
          <a:xfrm>
            <a:off x="3176100" y="1559858"/>
            <a:ext cx="2791799" cy="4989532"/>
          </a:xfrm>
          <a:prstGeom prst="rect">
            <a:avLst/>
          </a:prstGeom>
        </p:spPr>
      </p:pic>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27651" name="Rectangle 3"/>
          <p:cNvSpPr>
            <a:spLocks noChangeArrowheads="1"/>
          </p:cNvSpPr>
          <p:nvPr/>
        </p:nvSpPr>
        <p:spPr bwMode="auto">
          <a:xfrm>
            <a:off x="103517" y="1740672"/>
            <a:ext cx="2488182"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CLASS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TextBox 7"/>
          <p:cNvSpPr txBox="1"/>
          <p:nvPr/>
        </p:nvSpPr>
        <p:spPr>
          <a:xfrm>
            <a:off x="4235209" y="6549390"/>
            <a:ext cx="673582" cy="276999"/>
          </a:xfrm>
          <a:prstGeom prst="rect">
            <a:avLst/>
          </a:prstGeom>
          <a:noFill/>
        </p:spPr>
        <p:txBody>
          <a:bodyPr wrap="none" rtlCol="0">
            <a:spAutoFit/>
          </a:bodyPr>
          <a:lstStyle/>
          <a:p>
            <a:pPr algn="r"/>
            <a:r>
              <a:rPr lang="en-US" sz="1200" b="1" dirty="0"/>
              <a:t>Fig 7.1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8" name="Rectangle 7"/>
          <p:cNvSpPr/>
          <p:nvPr/>
        </p:nvSpPr>
        <p:spPr>
          <a:xfrm>
            <a:off x="4394847" y="6489946"/>
            <a:ext cx="673582" cy="276999"/>
          </a:xfrm>
          <a:prstGeom prst="rect">
            <a:avLst/>
          </a:prstGeom>
        </p:spPr>
        <p:txBody>
          <a:bodyPr wrap="none">
            <a:spAutoFit/>
          </a:bodyPr>
          <a:lstStyle/>
          <a:p>
            <a:r>
              <a:rPr lang="en-US" sz="1200" b="1" dirty="0"/>
              <a:t>Fig 7.2</a:t>
            </a:r>
          </a:p>
        </p:txBody>
      </p:sp>
      <p:sp>
        <p:nvSpPr>
          <p:cNvPr id="27651" name="Rectangle 3"/>
          <p:cNvSpPr>
            <a:spLocks noChangeArrowheads="1"/>
          </p:cNvSpPr>
          <p:nvPr/>
        </p:nvSpPr>
        <p:spPr bwMode="auto">
          <a:xfrm>
            <a:off x="103517" y="1740672"/>
            <a:ext cx="3140603"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SEQUENCE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a:extLst>
              <a:ext uri="{FF2B5EF4-FFF2-40B4-BE49-F238E27FC236}">
                <a16:creationId xmlns:a16="http://schemas.microsoft.com/office/drawing/2014/main" id="{C8F2705A-B5A6-4F8C-9525-72165F1F34DE}"/>
              </a:ext>
            </a:extLst>
          </p:cNvPr>
          <p:cNvPicPr>
            <a:picLocks noChangeAspect="1"/>
          </p:cNvPicPr>
          <p:nvPr/>
        </p:nvPicPr>
        <p:blipFill>
          <a:blip r:embed="rId3"/>
          <a:stretch>
            <a:fillRect/>
          </a:stretch>
        </p:blipFill>
        <p:spPr>
          <a:xfrm>
            <a:off x="3244120" y="1689053"/>
            <a:ext cx="3235338" cy="4788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27651" name="Rectangle 3"/>
          <p:cNvSpPr>
            <a:spLocks noChangeArrowheads="1"/>
          </p:cNvSpPr>
          <p:nvPr/>
        </p:nvSpPr>
        <p:spPr bwMode="auto">
          <a:xfrm>
            <a:off x="103517" y="1740672"/>
            <a:ext cx="404309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COLLABORATION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43364"/>
            <a:ext cx="673582" cy="276999"/>
          </a:xfrm>
          <a:prstGeom prst="rect">
            <a:avLst/>
          </a:prstGeom>
        </p:spPr>
        <p:txBody>
          <a:bodyPr wrap="none">
            <a:spAutoFit/>
          </a:bodyPr>
          <a:lstStyle/>
          <a:p>
            <a:r>
              <a:rPr lang="en-US" sz="1200" b="1" dirty="0"/>
              <a:t>Fig 7.3</a:t>
            </a:r>
          </a:p>
        </p:txBody>
      </p:sp>
      <p:pic>
        <p:nvPicPr>
          <p:cNvPr id="10" name="Picture 9">
            <a:extLst>
              <a:ext uri="{FF2B5EF4-FFF2-40B4-BE49-F238E27FC236}">
                <a16:creationId xmlns:a16="http://schemas.microsoft.com/office/drawing/2014/main" id="{C86A1A96-5A3A-46C6-9AE7-503A6263F554}"/>
              </a:ext>
            </a:extLst>
          </p:cNvPr>
          <p:cNvPicPr>
            <a:picLocks noChangeAspect="1"/>
          </p:cNvPicPr>
          <p:nvPr/>
        </p:nvPicPr>
        <p:blipFill>
          <a:blip r:embed="rId3"/>
          <a:stretch>
            <a:fillRect/>
          </a:stretch>
        </p:blipFill>
        <p:spPr>
          <a:xfrm>
            <a:off x="1735341" y="2413929"/>
            <a:ext cx="5673318" cy="3691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dirty="0"/>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7651" name="Rectangle 3"/>
          <p:cNvSpPr>
            <a:spLocks noChangeArrowheads="1"/>
          </p:cNvSpPr>
          <p:nvPr/>
        </p:nvSpPr>
        <p:spPr bwMode="auto">
          <a:xfrm>
            <a:off x="103517" y="1740672"/>
            <a:ext cx="250581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STATE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20435"/>
            <a:ext cx="673582" cy="276999"/>
          </a:xfrm>
          <a:prstGeom prst="rect">
            <a:avLst/>
          </a:prstGeom>
        </p:spPr>
        <p:txBody>
          <a:bodyPr wrap="none">
            <a:spAutoFit/>
          </a:bodyPr>
          <a:lstStyle/>
          <a:p>
            <a:r>
              <a:rPr lang="en-US" sz="1200" b="1" dirty="0"/>
              <a:t>Fig 7.4</a:t>
            </a:r>
          </a:p>
        </p:txBody>
      </p:sp>
      <p:pic>
        <p:nvPicPr>
          <p:cNvPr id="10" name="Picture 9">
            <a:extLst>
              <a:ext uri="{FF2B5EF4-FFF2-40B4-BE49-F238E27FC236}">
                <a16:creationId xmlns:a16="http://schemas.microsoft.com/office/drawing/2014/main" id="{17555A21-C32C-4D54-ADB2-D79ECC944208}"/>
              </a:ext>
            </a:extLst>
          </p:cNvPr>
          <p:cNvPicPr>
            <a:picLocks noChangeAspect="1"/>
          </p:cNvPicPr>
          <p:nvPr/>
        </p:nvPicPr>
        <p:blipFill>
          <a:blip r:embed="rId3"/>
          <a:stretch>
            <a:fillRect/>
          </a:stretch>
        </p:blipFill>
        <p:spPr>
          <a:xfrm>
            <a:off x="3211675" y="1497500"/>
            <a:ext cx="2795836" cy="50781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8" name="Rectangle 7"/>
          <p:cNvSpPr/>
          <p:nvPr/>
        </p:nvSpPr>
        <p:spPr>
          <a:xfrm>
            <a:off x="4235209" y="6582340"/>
            <a:ext cx="673582" cy="276999"/>
          </a:xfrm>
          <a:prstGeom prst="rect">
            <a:avLst/>
          </a:prstGeom>
        </p:spPr>
        <p:txBody>
          <a:bodyPr wrap="none">
            <a:spAutoFit/>
          </a:bodyPr>
          <a:lstStyle/>
          <a:p>
            <a:r>
              <a:rPr lang="en-US" sz="1200" b="1" dirty="0"/>
              <a:t>Fig 7.5</a:t>
            </a:r>
          </a:p>
        </p:txBody>
      </p:sp>
      <p:sp>
        <p:nvSpPr>
          <p:cNvPr id="27651" name="Rectangle 3"/>
          <p:cNvSpPr>
            <a:spLocks noChangeArrowheads="1"/>
          </p:cNvSpPr>
          <p:nvPr/>
        </p:nvSpPr>
        <p:spPr bwMode="auto">
          <a:xfrm>
            <a:off x="103518" y="1740672"/>
            <a:ext cx="2973980" cy="4924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ACTIVITY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a:extLst>
              <a:ext uri="{FF2B5EF4-FFF2-40B4-BE49-F238E27FC236}">
                <a16:creationId xmlns:a16="http://schemas.microsoft.com/office/drawing/2014/main" id="{337662AC-C2EB-4FE3-8BD4-CC4B01953774}"/>
              </a:ext>
            </a:extLst>
          </p:cNvPr>
          <p:cNvPicPr>
            <a:picLocks noChangeAspect="1"/>
          </p:cNvPicPr>
          <p:nvPr/>
        </p:nvPicPr>
        <p:blipFill>
          <a:blip r:embed="rId3"/>
          <a:stretch>
            <a:fillRect/>
          </a:stretch>
        </p:blipFill>
        <p:spPr>
          <a:xfrm>
            <a:off x="2850795" y="1527805"/>
            <a:ext cx="3363192" cy="5054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835903"/>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TextBox 4"/>
          <p:cNvSpPr txBox="1"/>
          <p:nvPr/>
        </p:nvSpPr>
        <p:spPr>
          <a:xfrm>
            <a:off x="87549" y="1769047"/>
            <a:ext cx="8301849" cy="4154984"/>
          </a:xfrm>
          <a:prstGeom prst="rect">
            <a:avLst/>
          </a:prstGeom>
          <a:noFill/>
        </p:spPr>
        <p:txBody>
          <a:bodyPr wrap="square" rtlCol="0">
            <a:spAutoFit/>
          </a:bodyPr>
          <a:lstStyle/>
          <a:p>
            <a:r>
              <a:rPr lang="en-US" sz="2400" dirty="0" smtClean="0">
                <a:latin typeface="Calibri" panose="020F0502020204030204" pitchFamily="34" charset="0"/>
                <a:cs typeface="Calibri" panose="020F0502020204030204" pitchFamily="34" charset="0"/>
              </a:rPr>
              <a:t>When </a:t>
            </a:r>
            <a:r>
              <a:rPr lang="en-US" sz="2400" dirty="0">
                <a:latin typeface="Calibri" panose="020F0502020204030204" pitchFamily="34" charset="0"/>
                <a:cs typeface="Calibri" panose="020F0502020204030204" pitchFamily="34" charset="0"/>
              </a:rPr>
              <a:t>we want to generate the bill for the purchased products, it takes lots of time to calculate bill amount and there may chances of mistake in calculation. In case of mistake in calculate, it leads to wastage of paper and time. So, we have developed Android Application “</a:t>
            </a:r>
            <a:r>
              <a:rPr lang="en-US" sz="2400" b="1" dirty="0">
                <a:latin typeface="Calibri" panose="020F0502020204030204" pitchFamily="34" charset="0"/>
                <a:cs typeface="Calibri" panose="020F0502020204030204" pitchFamily="34" charset="0"/>
              </a:rPr>
              <a:t>GST Bill Generator</a:t>
            </a:r>
            <a:r>
              <a:rPr lang="en-US" sz="2400" dirty="0">
                <a:latin typeface="Calibri" panose="020F0502020204030204" pitchFamily="34" charset="0"/>
                <a:cs typeface="Calibri" panose="020F0502020204030204" pitchFamily="34" charset="0"/>
              </a:rPr>
              <a:t>” will generate the bill in PDF format very easily. In application we have to just add customer details first time, add list of products purchased by the customer and it will generate a bill quickly. This application has functionalities to save generated bill for future use, user can view previously purchased product details of the customer etc.  So, it saves our precious time and environment.</a:t>
            </a:r>
          </a:p>
        </p:txBody>
      </p:sp>
      <p:sp>
        <p:nvSpPr>
          <p:cNvPr id="9" name="Google Shape;72;p10">
            <a:extLst>
              <a:ext uri="{FF2B5EF4-FFF2-40B4-BE49-F238E27FC236}">
                <a16:creationId xmlns:a16="http://schemas.microsoft.com/office/drawing/2014/main" id="{06644923-16F4-473A-AD3E-4649B10C0390}"/>
              </a:ext>
            </a:extLst>
          </p:cNvPr>
          <p:cNvSpPr txBox="1">
            <a:spLocks noGrp="1"/>
          </p:cNvSpPr>
          <p:nvPr>
            <p:ph type="title"/>
          </p:nvPr>
        </p:nvSpPr>
        <p:spPr>
          <a:xfrm>
            <a:off x="690472" y="337565"/>
            <a:ext cx="2738527"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Abstract</a:t>
            </a:r>
            <a:endParaRPr sz="3600"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ea typeface="Arial Black"/>
              <a:cs typeface="Calibri" panose="020F0502020204030204" pitchFamily="34" charset="0"/>
              <a:sym typeface="Arial Black"/>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8" name="Rectangle 7"/>
          <p:cNvSpPr/>
          <p:nvPr/>
        </p:nvSpPr>
        <p:spPr>
          <a:xfrm>
            <a:off x="4235209" y="6581001"/>
            <a:ext cx="673582" cy="276999"/>
          </a:xfrm>
          <a:prstGeom prst="rect">
            <a:avLst/>
          </a:prstGeom>
        </p:spPr>
        <p:txBody>
          <a:bodyPr wrap="none">
            <a:spAutoFit/>
          </a:bodyPr>
          <a:lstStyle/>
          <a:p>
            <a:r>
              <a:rPr lang="en-US" sz="1200" b="1" dirty="0"/>
              <a:t>Fig 7.6</a:t>
            </a:r>
          </a:p>
        </p:txBody>
      </p:sp>
      <p:sp>
        <p:nvSpPr>
          <p:cNvPr id="27651" name="Rectangle 3"/>
          <p:cNvSpPr>
            <a:spLocks noChangeArrowheads="1"/>
          </p:cNvSpPr>
          <p:nvPr/>
        </p:nvSpPr>
        <p:spPr bwMode="auto">
          <a:xfrm>
            <a:off x="103517" y="1740672"/>
            <a:ext cx="2964273"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USE CASE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a:extLst>
              <a:ext uri="{FF2B5EF4-FFF2-40B4-BE49-F238E27FC236}">
                <a16:creationId xmlns:a16="http://schemas.microsoft.com/office/drawing/2014/main" id="{D9E42834-D916-457A-A892-AB38CAD2F92D}"/>
              </a:ext>
            </a:extLst>
          </p:cNvPr>
          <p:cNvPicPr>
            <a:picLocks noChangeAspect="1"/>
          </p:cNvPicPr>
          <p:nvPr/>
        </p:nvPicPr>
        <p:blipFill>
          <a:blip r:embed="rId3"/>
          <a:stretch>
            <a:fillRect/>
          </a:stretch>
        </p:blipFill>
        <p:spPr>
          <a:xfrm>
            <a:off x="1581479" y="2125841"/>
            <a:ext cx="4631055" cy="4455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8" name="Rectangle 7"/>
          <p:cNvSpPr/>
          <p:nvPr/>
        </p:nvSpPr>
        <p:spPr>
          <a:xfrm>
            <a:off x="4171089" y="6497018"/>
            <a:ext cx="801823" cy="276999"/>
          </a:xfrm>
          <a:prstGeom prst="rect">
            <a:avLst/>
          </a:prstGeom>
        </p:spPr>
        <p:txBody>
          <a:bodyPr wrap="none">
            <a:spAutoFit/>
          </a:bodyPr>
          <a:lstStyle/>
          <a:p>
            <a:pPr algn="ctr"/>
            <a:r>
              <a:rPr lang="en-US" sz="1200" b="1" dirty="0"/>
              <a:t>Fig 7.7.1</a:t>
            </a:r>
          </a:p>
        </p:txBody>
      </p:sp>
      <p:sp>
        <p:nvSpPr>
          <p:cNvPr id="27651" name="Rectangle 3"/>
          <p:cNvSpPr>
            <a:spLocks noChangeArrowheads="1"/>
          </p:cNvSpPr>
          <p:nvPr/>
        </p:nvSpPr>
        <p:spPr bwMode="auto">
          <a:xfrm>
            <a:off x="103517" y="1740672"/>
            <a:ext cx="4586512"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DATAFLOW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DIAGRAM(LEVEL 0)</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a:extLst>
              <a:ext uri="{FF2B5EF4-FFF2-40B4-BE49-F238E27FC236}">
                <a16:creationId xmlns:a16="http://schemas.microsoft.com/office/drawing/2014/main" id="{46BC8014-633C-4001-BF08-5F209261C09F}"/>
              </a:ext>
            </a:extLst>
          </p:cNvPr>
          <p:cNvPicPr>
            <a:picLocks noChangeAspect="1"/>
          </p:cNvPicPr>
          <p:nvPr/>
        </p:nvPicPr>
        <p:blipFill>
          <a:blip r:embed="rId3"/>
          <a:stretch>
            <a:fillRect/>
          </a:stretch>
        </p:blipFill>
        <p:spPr>
          <a:xfrm>
            <a:off x="1188945" y="2610732"/>
            <a:ext cx="6766108" cy="3389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27651" name="Rectangle 3"/>
          <p:cNvSpPr>
            <a:spLocks noChangeArrowheads="1"/>
          </p:cNvSpPr>
          <p:nvPr/>
        </p:nvSpPr>
        <p:spPr bwMode="auto">
          <a:xfrm>
            <a:off x="103517" y="1740672"/>
            <a:ext cx="4586512"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DATAFLOW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DIAGRAM(LEVEL 1)</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171088" y="6590081"/>
            <a:ext cx="801823" cy="276999"/>
          </a:xfrm>
          <a:prstGeom prst="rect">
            <a:avLst/>
          </a:prstGeom>
        </p:spPr>
        <p:txBody>
          <a:bodyPr wrap="none">
            <a:spAutoFit/>
          </a:bodyPr>
          <a:lstStyle/>
          <a:p>
            <a:pPr algn="ctr"/>
            <a:r>
              <a:rPr lang="en-US" sz="1200" b="1" dirty="0"/>
              <a:t>Fig 7.7.2</a:t>
            </a:r>
          </a:p>
        </p:txBody>
      </p:sp>
      <p:pic>
        <p:nvPicPr>
          <p:cNvPr id="10" name="Picture 9">
            <a:extLst>
              <a:ext uri="{FF2B5EF4-FFF2-40B4-BE49-F238E27FC236}">
                <a16:creationId xmlns:a16="http://schemas.microsoft.com/office/drawing/2014/main" id="{A0CB6F23-ABE2-4E54-A780-0161FFD7F4D9}"/>
              </a:ext>
            </a:extLst>
          </p:cNvPr>
          <p:cNvPicPr>
            <a:picLocks noChangeAspect="1"/>
          </p:cNvPicPr>
          <p:nvPr/>
        </p:nvPicPr>
        <p:blipFill>
          <a:blip r:embed="rId3"/>
          <a:stretch>
            <a:fillRect/>
          </a:stretch>
        </p:blipFill>
        <p:spPr>
          <a:xfrm>
            <a:off x="1548828" y="2229584"/>
            <a:ext cx="6046341" cy="425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2210184" y="1854663"/>
            <a:ext cx="6476616" cy="4613139"/>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27651" name="Rectangle 3"/>
          <p:cNvSpPr>
            <a:spLocks noChangeArrowheads="1"/>
          </p:cNvSpPr>
          <p:nvPr/>
        </p:nvSpPr>
        <p:spPr bwMode="auto">
          <a:xfrm>
            <a:off x="103517" y="1740672"/>
            <a:ext cx="2106667"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E-R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90081"/>
            <a:ext cx="673582" cy="276999"/>
          </a:xfrm>
          <a:prstGeom prst="rect">
            <a:avLst/>
          </a:prstGeom>
        </p:spPr>
        <p:txBody>
          <a:bodyPr wrap="none">
            <a:spAutoFit/>
          </a:bodyPr>
          <a:lstStyle/>
          <a:p>
            <a:pPr algn="ctr"/>
            <a:r>
              <a:rPr lang="en-US" sz="1200" b="1" dirty="0"/>
              <a:t>Fig 7.8</a:t>
            </a:r>
          </a:p>
        </p:txBody>
      </p:sp>
      <p:pic>
        <p:nvPicPr>
          <p:cNvPr id="10" name="Picture 9">
            <a:extLst>
              <a:ext uri="{FF2B5EF4-FFF2-40B4-BE49-F238E27FC236}">
                <a16:creationId xmlns:a16="http://schemas.microsoft.com/office/drawing/2014/main" id="{0E39D27E-2F8B-4E98-9F71-270DC5085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303" y="1976942"/>
            <a:ext cx="6285884" cy="4613139"/>
          </a:xfrm>
          <a:prstGeom prst="rect">
            <a:avLst/>
          </a:prstGeom>
        </p:spPr>
      </p:pic>
    </p:spTree>
    <p:extLst>
      <p:ext uri="{BB962C8B-B14F-4D97-AF65-F5344CB8AC3E}">
        <p14:creationId xmlns:p14="http://schemas.microsoft.com/office/powerpoint/2010/main" val="21613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9" name="Rectangle 8"/>
          <p:cNvSpPr/>
          <p:nvPr/>
        </p:nvSpPr>
        <p:spPr>
          <a:xfrm>
            <a:off x="3633280" y="1843201"/>
            <a:ext cx="1694695" cy="492443"/>
          </a:xfrm>
          <a:prstGeom prst="rect">
            <a:avLst/>
          </a:prstGeom>
        </p:spPr>
        <p:txBody>
          <a:bodyPr wrap="none">
            <a:spAutoFit/>
          </a:bodyPr>
          <a:lstStyle/>
          <a:p>
            <a:r>
              <a:rPr lang="en-IN" sz="2600" b="1" dirty="0">
                <a:latin typeface="Calibri" pitchFamily="34" charset="0"/>
                <a:cs typeface="Calibri" pitchFamily="34" charset="0"/>
              </a:rPr>
              <a:t>Dashboard</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27" y="2263140"/>
            <a:ext cx="7315200"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9" name="Rectangle 8"/>
          <p:cNvSpPr/>
          <p:nvPr/>
        </p:nvSpPr>
        <p:spPr>
          <a:xfrm>
            <a:off x="3631554" y="1844563"/>
            <a:ext cx="1616148" cy="492443"/>
          </a:xfrm>
          <a:prstGeom prst="rect">
            <a:avLst/>
          </a:prstGeom>
        </p:spPr>
        <p:txBody>
          <a:bodyPr wrap="none">
            <a:spAutoFit/>
          </a:bodyPr>
          <a:lstStyle/>
          <a:p>
            <a:r>
              <a:rPr lang="en-IN" sz="2600" b="1" dirty="0">
                <a:latin typeface="Calibri" pitchFamily="34" charset="0"/>
                <a:cs typeface="Calibri" pitchFamily="34" charset="0"/>
              </a:rPr>
              <a:t>Developer</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8" y="2263140"/>
            <a:ext cx="7315200" cy="4114800"/>
          </a:xfrm>
          <a:prstGeom prst="rect">
            <a:avLst/>
          </a:prstGeom>
        </p:spPr>
      </p:pic>
    </p:spTree>
    <p:extLst>
      <p:ext uri="{BB962C8B-B14F-4D97-AF65-F5344CB8AC3E}">
        <p14:creationId xmlns:p14="http://schemas.microsoft.com/office/powerpoint/2010/main" val="268317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9" name="Rectangle 8"/>
          <p:cNvSpPr/>
          <p:nvPr/>
        </p:nvSpPr>
        <p:spPr>
          <a:xfrm>
            <a:off x="3490613" y="1844563"/>
            <a:ext cx="2162772" cy="492443"/>
          </a:xfrm>
          <a:prstGeom prst="rect">
            <a:avLst/>
          </a:prstGeom>
        </p:spPr>
        <p:txBody>
          <a:bodyPr wrap="none">
            <a:spAutoFit/>
          </a:bodyPr>
          <a:lstStyle/>
          <a:p>
            <a:r>
              <a:rPr lang="en-IN" sz="2600" b="1" dirty="0">
                <a:latin typeface="Calibri" pitchFamily="34" charset="0"/>
                <a:cs typeface="Calibri" pitchFamily="34" charset="0"/>
              </a:rPr>
              <a:t>Add Customer</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2263140"/>
            <a:ext cx="7315200" cy="4114800"/>
          </a:xfrm>
          <a:prstGeom prst="rect">
            <a:avLst/>
          </a:prstGeom>
        </p:spPr>
      </p:pic>
    </p:spTree>
    <p:extLst>
      <p:ext uri="{BB962C8B-B14F-4D97-AF65-F5344CB8AC3E}">
        <p14:creationId xmlns:p14="http://schemas.microsoft.com/office/powerpoint/2010/main" val="28096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622925"/>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9" name="Rectangle 8"/>
          <p:cNvSpPr/>
          <p:nvPr/>
        </p:nvSpPr>
        <p:spPr>
          <a:xfrm>
            <a:off x="3207682" y="1788901"/>
            <a:ext cx="2557110" cy="492443"/>
          </a:xfrm>
          <a:prstGeom prst="rect">
            <a:avLst/>
          </a:prstGeom>
        </p:spPr>
        <p:txBody>
          <a:bodyPr wrap="none">
            <a:spAutoFit/>
          </a:bodyPr>
          <a:lstStyle/>
          <a:p>
            <a:r>
              <a:rPr lang="en-IN" sz="2600" b="1" dirty="0">
                <a:latin typeface="Calibri" pitchFamily="34" charset="0"/>
                <a:cs typeface="Calibri" pitchFamily="34" charset="0"/>
              </a:rPr>
              <a:t>Customer Details</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8.4</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12" y="2263140"/>
            <a:ext cx="7315200" cy="4114800"/>
          </a:xfrm>
          <a:prstGeom prst="rect">
            <a:avLst/>
          </a:prstGeom>
        </p:spPr>
      </p:pic>
    </p:spTree>
    <p:extLst>
      <p:ext uri="{BB962C8B-B14F-4D97-AF65-F5344CB8AC3E}">
        <p14:creationId xmlns:p14="http://schemas.microsoft.com/office/powerpoint/2010/main" val="85731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9" name="Rectangle 8"/>
          <p:cNvSpPr/>
          <p:nvPr/>
        </p:nvSpPr>
        <p:spPr>
          <a:xfrm>
            <a:off x="3716514" y="1841606"/>
            <a:ext cx="1446230" cy="492443"/>
          </a:xfrm>
          <a:prstGeom prst="rect">
            <a:avLst/>
          </a:prstGeom>
        </p:spPr>
        <p:txBody>
          <a:bodyPr wrap="none">
            <a:spAutoFit/>
          </a:bodyPr>
          <a:lstStyle/>
          <a:p>
            <a:r>
              <a:rPr lang="en-IN" sz="2600" b="1" dirty="0">
                <a:latin typeface="Calibri" pitchFamily="34" charset="0"/>
                <a:cs typeface="Calibri" pitchFamily="34" charset="0"/>
              </a:rPr>
              <a:t>Purchase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8.5</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9" y="2263140"/>
            <a:ext cx="7315200" cy="4114800"/>
          </a:xfrm>
          <a:prstGeom prst="rect">
            <a:avLst/>
          </a:prstGeom>
        </p:spPr>
      </p:pic>
    </p:spTree>
    <p:extLst>
      <p:ext uri="{BB962C8B-B14F-4D97-AF65-F5344CB8AC3E}">
        <p14:creationId xmlns:p14="http://schemas.microsoft.com/office/powerpoint/2010/main" val="27220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9" name="Rectangle 8"/>
          <p:cNvSpPr/>
          <p:nvPr/>
        </p:nvSpPr>
        <p:spPr>
          <a:xfrm>
            <a:off x="3588274" y="1844563"/>
            <a:ext cx="1702710" cy="492443"/>
          </a:xfrm>
          <a:prstGeom prst="rect">
            <a:avLst/>
          </a:prstGeom>
        </p:spPr>
        <p:txBody>
          <a:bodyPr wrap="none">
            <a:spAutoFit/>
          </a:bodyPr>
          <a:lstStyle/>
          <a:p>
            <a:r>
              <a:rPr lang="en-IN" sz="2600" b="1" dirty="0">
                <a:latin typeface="Calibri" pitchFamily="34" charset="0"/>
                <a:cs typeface="Calibri" pitchFamily="34" charset="0"/>
              </a:rPr>
              <a:t>Display Bill</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8.6</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9" y="2326206"/>
            <a:ext cx="7315200" cy="4114800"/>
          </a:xfrm>
          <a:prstGeom prst="rect">
            <a:avLst/>
          </a:prstGeom>
        </p:spPr>
      </p:pic>
    </p:spTree>
    <p:extLst>
      <p:ext uri="{BB962C8B-B14F-4D97-AF65-F5344CB8AC3E}">
        <p14:creationId xmlns:p14="http://schemas.microsoft.com/office/powerpoint/2010/main" val="331165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TextBox 4"/>
          <p:cNvSpPr txBox="1"/>
          <p:nvPr/>
        </p:nvSpPr>
        <p:spPr>
          <a:xfrm>
            <a:off x="76200" y="1559857"/>
            <a:ext cx="8839200" cy="2339102"/>
          </a:xfrm>
          <a:prstGeom prst="rect">
            <a:avLst/>
          </a:prstGeom>
          <a:noFill/>
        </p:spPr>
        <p:txBody>
          <a:bodyPr wrap="square" rtlCol="0">
            <a:spAutoFit/>
          </a:bodyPr>
          <a:lstStyle/>
          <a:p>
            <a:r>
              <a:rPr lang="en-IN" sz="2600" b="1" dirty="0">
                <a:latin typeface="Calibri" pitchFamily="34" charset="0"/>
                <a:cs typeface="Calibri" pitchFamily="34" charset="0"/>
              </a:rPr>
              <a:t>Problem Identification :</a:t>
            </a:r>
            <a:endParaRPr lang="en-US" dirty="0"/>
          </a:p>
          <a:p>
            <a:pPr algn="just"/>
            <a:r>
              <a:rPr lang="en-US" sz="2400" dirty="0">
                <a:latin typeface="Calibri" panose="020F0502020204030204" pitchFamily="34" charset="0"/>
                <a:cs typeface="Calibri" panose="020F0502020204030204" pitchFamily="34" charset="0"/>
              </a:rPr>
              <a:t>When we want to generate the bill for the purchased products, it takes lots of time to calculate bill amount and there may chances of mistake in calculation. In case of mistake in calculate, it leads to wastage of paper and time. It is also difficult to maintain hard copy of the bills for user/shopkeeper.</a:t>
            </a:r>
          </a:p>
        </p:txBody>
      </p:sp>
      <p:sp>
        <p:nvSpPr>
          <p:cNvPr id="6" name="Rectangle 5">
            <a:extLst>
              <a:ext uri="{FF2B5EF4-FFF2-40B4-BE49-F238E27FC236}">
                <a16:creationId xmlns:a16="http://schemas.microsoft.com/office/drawing/2014/main" id="{FD9DBA57-F606-4600-845D-28D16D495CEE}"/>
              </a:ext>
            </a:extLst>
          </p:cNvPr>
          <p:cNvSpPr/>
          <p:nvPr/>
        </p:nvSpPr>
        <p:spPr>
          <a:xfrm>
            <a:off x="340062" y="352132"/>
            <a:ext cx="3741730" cy="646331"/>
          </a:xfrm>
          <a:prstGeom prst="rect">
            <a:avLst/>
          </a:prstGeom>
          <a:noFill/>
        </p:spPr>
        <p:txBody>
          <a:bodyPr wrap="none" lIns="91440" tIns="45720" rIns="91440" bIns="45720">
            <a:spAutoFit/>
          </a:bodyPr>
          <a:lstStyle/>
          <a:p>
            <a:pPr algn="ctr"/>
            <a:r>
              <a:rPr lang="en-US" sz="3600" b="1" dirty="0">
                <a:latin typeface="Calibri" panose="020F0502020204030204" pitchFamily="34" charset="0"/>
                <a:ea typeface="Arial Black"/>
                <a:cs typeface="Calibri" panose="020F0502020204030204" pitchFamily="34" charset="0"/>
                <a:sym typeface="Arial Black"/>
              </a:rPr>
              <a:t>Problem Summary</a:t>
            </a:r>
            <a:endPar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9" name="Rectangle 8"/>
          <p:cNvSpPr/>
          <p:nvPr/>
        </p:nvSpPr>
        <p:spPr>
          <a:xfrm>
            <a:off x="3444805" y="1844563"/>
            <a:ext cx="1989647" cy="492443"/>
          </a:xfrm>
          <a:prstGeom prst="rect">
            <a:avLst/>
          </a:prstGeom>
        </p:spPr>
        <p:txBody>
          <a:bodyPr wrap="none">
            <a:spAutoFit/>
          </a:bodyPr>
          <a:lstStyle/>
          <a:p>
            <a:r>
              <a:rPr lang="en-IN" sz="2600" b="1" dirty="0">
                <a:latin typeface="Calibri" pitchFamily="34" charset="0"/>
                <a:cs typeface="Calibri" pitchFamily="34" charset="0"/>
              </a:rPr>
              <a:t>Bill Generate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8" y="2263140"/>
            <a:ext cx="7315200" cy="4114800"/>
          </a:xfrm>
          <a:prstGeom prst="rect">
            <a:avLst/>
          </a:prstGeom>
        </p:spPr>
      </p:pic>
    </p:spTree>
    <p:extLst>
      <p:ext uri="{BB962C8B-B14F-4D97-AF65-F5344CB8AC3E}">
        <p14:creationId xmlns:p14="http://schemas.microsoft.com/office/powerpoint/2010/main" val="14499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9" name="Rectangle 8"/>
          <p:cNvSpPr/>
          <p:nvPr/>
        </p:nvSpPr>
        <p:spPr>
          <a:xfrm>
            <a:off x="3848762" y="1844563"/>
            <a:ext cx="1181734" cy="492443"/>
          </a:xfrm>
          <a:prstGeom prst="rect">
            <a:avLst/>
          </a:prstGeom>
        </p:spPr>
        <p:txBody>
          <a:bodyPr wrap="none">
            <a:spAutoFit/>
          </a:bodyPr>
          <a:lstStyle/>
          <a:p>
            <a:r>
              <a:rPr lang="en-IN" sz="2600" b="1" dirty="0">
                <a:latin typeface="Calibri" pitchFamily="34" charset="0"/>
                <a:cs typeface="Calibri" pitchFamily="34" charset="0"/>
              </a:rPr>
              <a:t>History</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9" y="2326206"/>
            <a:ext cx="7315200" cy="4114800"/>
          </a:xfrm>
          <a:prstGeom prst="rect">
            <a:avLst/>
          </a:prstGeom>
        </p:spPr>
      </p:pic>
    </p:spTree>
    <p:extLst>
      <p:ext uri="{BB962C8B-B14F-4D97-AF65-F5344CB8AC3E}">
        <p14:creationId xmlns:p14="http://schemas.microsoft.com/office/powerpoint/2010/main" val="14321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9" name="Rectangle 8"/>
          <p:cNvSpPr/>
          <p:nvPr/>
        </p:nvSpPr>
        <p:spPr>
          <a:xfrm>
            <a:off x="3166683" y="1781496"/>
            <a:ext cx="2545890" cy="492443"/>
          </a:xfrm>
          <a:prstGeom prst="rect">
            <a:avLst/>
          </a:prstGeom>
        </p:spPr>
        <p:txBody>
          <a:bodyPr wrap="none">
            <a:spAutoFit/>
          </a:bodyPr>
          <a:lstStyle/>
          <a:p>
            <a:r>
              <a:rPr lang="en-IN" sz="2600" b="1" dirty="0">
                <a:latin typeface="Calibri" pitchFamily="34" charset="0"/>
                <a:cs typeface="Calibri" pitchFamily="34" charset="0"/>
              </a:rPr>
              <a:t>Saved Bill As PDF</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8.9</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28" y="2263140"/>
            <a:ext cx="7315200" cy="4114800"/>
          </a:xfrm>
          <a:prstGeom prst="rect">
            <a:avLst/>
          </a:prstGeom>
        </p:spPr>
      </p:pic>
    </p:spTree>
    <p:extLst>
      <p:ext uri="{BB962C8B-B14F-4D97-AF65-F5344CB8AC3E}">
        <p14:creationId xmlns:p14="http://schemas.microsoft.com/office/powerpoint/2010/main" val="263918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Conclusion </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37889" name="Rectangle 1"/>
          <p:cNvSpPr>
            <a:spLocks noChangeArrowheads="1"/>
          </p:cNvSpPr>
          <p:nvPr/>
        </p:nvSpPr>
        <p:spPr bwMode="auto">
          <a:xfrm>
            <a:off x="310550" y="1842617"/>
            <a:ext cx="837625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buClrTx/>
            </a:pPr>
            <a:r>
              <a:rPr kumimoji="0" lang="en-US" sz="24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r>
              <a:rPr lang="en-US" dirty="0"/>
              <a:t> </a:t>
            </a:r>
            <a:r>
              <a:rPr lang="en-US" sz="2400" dirty="0">
                <a:latin typeface="Calibri" panose="020F0502020204030204" pitchFamily="34" charset="0"/>
                <a:cs typeface="Calibri" panose="020F0502020204030204" pitchFamily="34" charset="0"/>
              </a:rPr>
              <a:t>Users will able to generate the bill easily by using “</a:t>
            </a:r>
            <a:r>
              <a:rPr lang="en-US" sz="2400" b="1" dirty="0">
                <a:latin typeface="Calibri" panose="020F0502020204030204" pitchFamily="34" charset="0"/>
                <a:cs typeface="Calibri" panose="020F0502020204030204" pitchFamily="34" charset="0"/>
              </a:rPr>
              <a:t>GST Bill Generator</a:t>
            </a:r>
            <a:r>
              <a:rPr lang="en-US" sz="2400" dirty="0">
                <a:latin typeface="Calibri" panose="020F0502020204030204" pitchFamily="34" charset="0"/>
                <a:cs typeface="Calibri" panose="020F0502020204030204" pitchFamily="34" charset="0"/>
              </a:rPr>
              <a:t>” Android Application. In application, we have to just add customer details first time, add list of products purchased by the customer and it will generate a bill quickly. This application has functionalities to save generated bill for future use, user can view previously purchased product details of the customer etc.  So, it saves our precious time and environment. </a:t>
            </a:r>
            <a:endParaRPr kumimoji="0" lang="en-US" sz="2400" b="0" i="0" u="none" strike="noStrike" cap="none" normalizeH="0" baseline="0" dirty="0">
              <a:ln>
                <a:noFill/>
              </a:ln>
              <a:solidFill>
                <a:schemeClr val="tx1"/>
              </a:solidFill>
              <a:effectLst/>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Future Enhancement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37889" name="Rectangle 1"/>
          <p:cNvSpPr>
            <a:spLocks noChangeArrowheads="1"/>
          </p:cNvSpPr>
          <p:nvPr/>
        </p:nvSpPr>
        <p:spPr bwMode="auto">
          <a:xfrm>
            <a:off x="444387" y="1921752"/>
            <a:ext cx="837625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400" dirty="0">
                <a:latin typeface="Calibri" pitchFamily="34" charset="0"/>
                <a:cs typeface="Calibri" pitchFamily="34" charset="0"/>
              </a:rPr>
              <a:t>	</a:t>
            </a:r>
            <a:r>
              <a:rPr lang="en-US" sz="2400" dirty="0">
                <a:latin typeface="Calibri" pitchFamily="34" charset="0"/>
                <a:cs typeface="Calibri" pitchFamily="34" charset="0"/>
              </a:rPr>
              <a:t> </a:t>
            </a:r>
            <a:r>
              <a:rPr lang="en-IN" sz="2400" dirty="0">
                <a:latin typeface="Calibri" panose="020F0502020204030204" pitchFamily="34" charset="0"/>
                <a:cs typeface="Calibri" panose="020F0502020204030204" pitchFamily="34" charset="0"/>
              </a:rPr>
              <a:t>In future, we will add functionality to print bills using the application. In which users can connect their phone to the printer and print bills. We will also add functionality to share bills, user can add or remove default products, etc. Also, we would expand our application to other platforms i.e. iOS.</a:t>
            </a:r>
            <a:endParaRPr lang="en-US" sz="240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body" idx="1"/>
          </p:nvPr>
        </p:nvSpPr>
        <p:spPr>
          <a:xfrm>
            <a:off x="2135841" y="3323253"/>
            <a:ext cx="4872318" cy="10156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6600" u="none" dirty="0">
                <a:solidFill>
                  <a:schemeClr val="dk1"/>
                </a:solidFill>
                <a:latin typeface="Calibri" panose="020F0502020204030204" pitchFamily="34" charset="0"/>
                <a:cs typeface="Calibri" panose="020F0502020204030204" pitchFamily="34" charset="0"/>
              </a:rPr>
              <a:t>THANK YOU…</a:t>
            </a:r>
          </a:p>
          <a:p>
            <a:pPr marL="0" lvl="0" indent="0" algn="ctr" rtl="0">
              <a:spcBef>
                <a:spcPts val="0"/>
              </a:spcBef>
              <a:spcAft>
                <a:spcPts val="0"/>
              </a:spcAft>
              <a:buNone/>
            </a:pPr>
            <a:endParaRPr sz="6600" u="none" dirty="0">
              <a:solidFill>
                <a:schemeClr val="dk1"/>
              </a:solidFil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TextBox 4"/>
          <p:cNvSpPr txBox="1"/>
          <p:nvPr/>
        </p:nvSpPr>
        <p:spPr>
          <a:xfrm>
            <a:off x="190501" y="1647825"/>
            <a:ext cx="8801100" cy="3447098"/>
          </a:xfrm>
          <a:prstGeom prst="rect">
            <a:avLst/>
          </a:prstGeom>
          <a:noFill/>
        </p:spPr>
        <p:txBody>
          <a:bodyPr wrap="square" rtlCol="0">
            <a:spAutoFit/>
          </a:bodyPr>
          <a:lstStyle/>
          <a:p>
            <a:r>
              <a:rPr lang="en-IN" sz="2600" b="1" dirty="0">
                <a:latin typeface="Calibri" pitchFamily="34" charset="0"/>
                <a:cs typeface="Calibri" pitchFamily="34" charset="0"/>
              </a:rPr>
              <a:t>Problem Solution : </a:t>
            </a:r>
            <a:endParaRPr lang="en-US" sz="2800" dirty="0">
              <a:latin typeface="Calibri" pitchFamily="34" charset="0"/>
              <a:cs typeface="Calibri" pitchFamily="34" charset="0"/>
            </a:endParaRPr>
          </a:p>
          <a:p>
            <a:pPr algn="just"/>
            <a:r>
              <a:rPr lang="en-US" sz="2400" dirty="0">
                <a:latin typeface="Calibri" panose="020F0502020204030204" pitchFamily="34" charset="0"/>
                <a:cs typeface="Calibri" panose="020F0502020204030204" pitchFamily="34" charset="0"/>
              </a:rPr>
              <a:t>The solution for above mentioned problem, we have developed Android Application “</a:t>
            </a:r>
            <a:r>
              <a:rPr lang="en-US" sz="2400" b="1" dirty="0">
                <a:latin typeface="Calibri" panose="020F0502020204030204" pitchFamily="34" charset="0"/>
                <a:cs typeface="Calibri" panose="020F0502020204030204" pitchFamily="34" charset="0"/>
              </a:rPr>
              <a:t>GST Bill Generator</a:t>
            </a:r>
            <a:r>
              <a:rPr lang="en-US" sz="2400" dirty="0">
                <a:latin typeface="Calibri" panose="020F0502020204030204" pitchFamily="34" charset="0"/>
                <a:cs typeface="Calibri" panose="020F0502020204030204" pitchFamily="34" charset="0"/>
              </a:rPr>
              <a:t>” will generate the bill in PDF format very easily. In application we have to just add customer details first time, add list of products purchased by the customer and it will generate a bill. This application has functionalities to save generated bill for future use, user can view previously purchased product details of the customer etc.  So, it saves our precious time, environment and cost effectively.</a:t>
            </a:r>
          </a:p>
        </p:txBody>
      </p:sp>
      <p:sp>
        <p:nvSpPr>
          <p:cNvPr id="9" name="Rectangle 8">
            <a:extLst>
              <a:ext uri="{FF2B5EF4-FFF2-40B4-BE49-F238E27FC236}">
                <a16:creationId xmlns:a16="http://schemas.microsoft.com/office/drawing/2014/main" id="{91EFDC00-2EB6-40FF-AB2A-B65AFEF10734}"/>
              </a:ext>
            </a:extLst>
          </p:cNvPr>
          <p:cNvSpPr/>
          <p:nvPr/>
        </p:nvSpPr>
        <p:spPr>
          <a:xfrm>
            <a:off x="514906" y="365836"/>
            <a:ext cx="5428089" cy="646331"/>
          </a:xfrm>
          <a:prstGeom prst="rect">
            <a:avLst/>
          </a:prstGeom>
          <a:noFill/>
        </p:spPr>
        <p:txBody>
          <a:bodyPr wrap="none" lIns="91440" tIns="45720" rIns="91440" bIns="45720">
            <a:spAutoFit/>
          </a:bodyPr>
          <a:lstStyle/>
          <a:p>
            <a:pPr algn="ctr"/>
            <a:r>
              <a:rPr lang="en-US" sz="3600" b="1" dirty="0">
                <a:latin typeface="Calibri" panose="020F0502020204030204" pitchFamily="34" charset="0"/>
                <a:ea typeface="Arial Black"/>
                <a:cs typeface="Calibri" panose="020F0502020204030204" pitchFamily="34" charset="0"/>
                <a:sym typeface="Arial Black"/>
              </a:rPr>
              <a:t>Problem Summary (</a:t>
            </a:r>
            <a:r>
              <a:rPr lang="en-US" sz="3600" b="1" dirty="0" err="1">
                <a:latin typeface="Calibri" panose="020F0502020204030204" pitchFamily="34" charset="0"/>
                <a:ea typeface="Arial Black"/>
                <a:cs typeface="Calibri" panose="020F0502020204030204" pitchFamily="34" charset="0"/>
                <a:sym typeface="Arial Black"/>
              </a:rPr>
              <a:t>conti</a:t>
            </a:r>
            <a:r>
              <a:rPr lang="en-US" sz="3600" b="1" dirty="0">
                <a:latin typeface="Calibri" panose="020F0502020204030204" pitchFamily="34" charset="0"/>
                <a:ea typeface="Arial Black"/>
                <a:cs typeface="Calibri" panose="020F0502020204030204" pitchFamily="34" charset="0"/>
                <a:sym typeface="Arial Black"/>
              </a:rPr>
              <a:t>…)</a:t>
            </a:r>
            <a:endPar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Module Description</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TextBox 4"/>
          <p:cNvSpPr txBox="1"/>
          <p:nvPr/>
        </p:nvSpPr>
        <p:spPr>
          <a:xfrm>
            <a:off x="95250" y="1559857"/>
            <a:ext cx="8924925" cy="3816429"/>
          </a:xfrm>
          <a:prstGeom prst="rect">
            <a:avLst/>
          </a:prstGeom>
          <a:noFill/>
        </p:spPr>
        <p:txBody>
          <a:bodyPr wrap="square" rtlCol="0">
            <a:spAutoFit/>
          </a:bodyPr>
          <a:lstStyle/>
          <a:p>
            <a:r>
              <a:rPr lang="en-US" sz="2600" b="1" dirty="0">
                <a:latin typeface="Calibri" pitchFamily="34" charset="0"/>
                <a:cs typeface="Calibri" pitchFamily="34" charset="0"/>
              </a:rPr>
              <a:t>Customer :</a:t>
            </a:r>
            <a:endParaRPr lang="en-US" sz="2600" dirty="0">
              <a:latin typeface="Calibri" pitchFamily="34" charset="0"/>
              <a:cs typeface="Calibri" pitchFamily="34" charset="0"/>
            </a:endParaRPr>
          </a:p>
          <a:p>
            <a:pPr algn="just"/>
            <a:r>
              <a:rPr lang="en-IN" sz="2400" dirty="0">
                <a:latin typeface="Calibri" panose="020F0502020204030204" pitchFamily="34" charset="0"/>
                <a:cs typeface="Calibri" panose="020F0502020204030204" pitchFamily="34" charset="0"/>
              </a:rPr>
              <a:t>The details of customer have been stored in this module. User can insert detail about their customer such as Customer Name, City and Contact Number etc.</a:t>
            </a:r>
            <a:endParaRPr lang="en-GB"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CustomerID</a:t>
            </a:r>
            <a:r>
              <a:rPr lang="en-US" b="1" dirty="0"/>
              <a:t> </a:t>
            </a:r>
            <a:r>
              <a:rPr lang="en-US" sz="2400" b="1" dirty="0">
                <a:latin typeface="Calibri" panose="020F0502020204030204" pitchFamily="34" charset="0"/>
                <a:cs typeface="Calibri" panose="020F0502020204030204" pitchFamily="34" charset="0"/>
              </a:rPr>
              <a:t>: </a:t>
            </a:r>
            <a:r>
              <a:rPr lang="en-US" sz="2400" dirty="0">
                <a:latin typeface="Calibri" pitchFamily="34" charset="0"/>
                <a:cs typeface="Calibri" pitchFamily="34" charset="0"/>
              </a:rPr>
              <a:t>ID of customer.</a:t>
            </a:r>
          </a:p>
          <a:p>
            <a:pPr marL="342900" indent="-342900" algn="just">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CustomerName</a:t>
            </a:r>
            <a:r>
              <a:rPr lang="en-US" sz="2400" b="1" dirty="0">
                <a:latin typeface="Calibri" panose="020F0502020204030204" pitchFamily="34" charset="0"/>
                <a:cs typeface="Calibri" panose="020F0502020204030204" pitchFamily="34" charset="0"/>
              </a:rPr>
              <a:t> : </a:t>
            </a:r>
            <a:r>
              <a:rPr lang="en-US" sz="2400" dirty="0">
                <a:latin typeface="Calibri" pitchFamily="34" charset="0"/>
                <a:cs typeface="Calibri" pitchFamily="34" charset="0"/>
              </a:rPr>
              <a:t>Name of customer.</a:t>
            </a:r>
          </a:p>
          <a:p>
            <a:pPr marL="342900" indent="-342900" algn="just">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ContactNumber</a:t>
            </a:r>
            <a:r>
              <a:rPr lang="en-US" sz="2400" b="1" dirty="0">
                <a:latin typeface="Calibri" panose="020F0502020204030204" pitchFamily="34" charset="0"/>
                <a:cs typeface="Calibri" panose="020F0502020204030204" pitchFamily="34" charset="0"/>
              </a:rPr>
              <a:t> : </a:t>
            </a:r>
            <a:r>
              <a:rPr lang="en-US" sz="2400" dirty="0">
                <a:latin typeface="Calibri" pitchFamily="34" charset="0"/>
                <a:cs typeface="Calibri" pitchFamily="34" charset="0"/>
              </a:rPr>
              <a:t>Contact number of customer.</a:t>
            </a: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City : </a:t>
            </a:r>
            <a:r>
              <a:rPr lang="en-US" sz="2400" dirty="0">
                <a:latin typeface="Calibri" pitchFamily="34" charset="0"/>
                <a:cs typeface="Calibri" pitchFamily="34" charset="0"/>
              </a:rPr>
              <a:t>City of customer.</a:t>
            </a:r>
          </a:p>
          <a:p>
            <a:pPr marL="342900" indent="-342900" algn="just">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CreatedDate</a:t>
            </a:r>
            <a:r>
              <a:rPr lang="en-US" sz="2400" b="1" dirty="0">
                <a:latin typeface="Calibri" panose="020F0502020204030204" pitchFamily="34" charset="0"/>
                <a:cs typeface="Calibri" panose="020F0502020204030204" pitchFamily="34" charset="0"/>
              </a:rPr>
              <a:t> : </a:t>
            </a:r>
            <a:r>
              <a:rPr lang="en-US" sz="2400" dirty="0">
                <a:latin typeface="Calibri" pitchFamily="34" charset="0"/>
                <a:cs typeface="Calibri" pitchFamily="34" charset="0"/>
              </a:rPr>
              <a:t>Date when customer added.</a:t>
            </a:r>
          </a:p>
          <a:p>
            <a:r>
              <a:rPr lang="en-US" sz="2400" dirty="0">
                <a:latin typeface="Calibri" pitchFamily="34" charset="0"/>
                <a:cs typeface="Calibri"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5579699"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Module Description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TextBox 4"/>
          <p:cNvSpPr txBox="1"/>
          <p:nvPr/>
        </p:nvSpPr>
        <p:spPr>
          <a:xfrm>
            <a:off x="52387" y="1613881"/>
            <a:ext cx="9039225" cy="3077766"/>
          </a:xfrm>
          <a:prstGeom prst="rect">
            <a:avLst/>
          </a:prstGeom>
          <a:noFill/>
        </p:spPr>
        <p:txBody>
          <a:bodyPr wrap="square" rtlCol="0">
            <a:spAutoFit/>
          </a:bodyPr>
          <a:lstStyle/>
          <a:p>
            <a:pPr algn="just"/>
            <a:r>
              <a:rPr lang="en-US" sz="2600" b="1" dirty="0">
                <a:solidFill>
                  <a:schemeClr val="tx1"/>
                </a:solidFill>
                <a:latin typeface="Calibri" panose="020F0502020204030204" pitchFamily="34" charset="0"/>
                <a:cs typeface="Calibri" panose="020F0502020204030204" pitchFamily="34" charset="0"/>
              </a:rPr>
              <a:t>Product :</a:t>
            </a:r>
          </a:p>
          <a:p>
            <a:pPr algn="just"/>
            <a:r>
              <a:rPr lang="en-IN" sz="2400" dirty="0">
                <a:latin typeface="Calibri" panose="020F0502020204030204" pitchFamily="34" charset="0"/>
                <a:cs typeface="Calibri" panose="020F0502020204030204" pitchFamily="34" charset="0"/>
              </a:rPr>
              <a:t>In this module, the details of product have been stored. User can view product detail like Product Name, GST Percent, Price etc.</a:t>
            </a:r>
            <a:endParaRPr lang="en-US" sz="2600" b="1" dirty="0">
              <a:solidFill>
                <a:schemeClr val="tx1"/>
              </a:solidFill>
              <a:latin typeface="Calibri" panose="020F0502020204030204" pitchFamily="34" charset="0"/>
              <a:cs typeface="Calibri" panose="020F0502020204030204" pitchFamily="34" charset="0"/>
            </a:endParaRP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cs typeface="Calibri" panose="020F0502020204030204" pitchFamily="34" charset="0"/>
              </a:rPr>
              <a:t>ProductID</a:t>
            </a:r>
            <a:r>
              <a:rPr lang="en-US" sz="2400" b="1" dirty="0">
                <a:solidFill>
                  <a:schemeClr val="tx1"/>
                </a:solidFill>
                <a:latin typeface="Calibri" panose="020F0502020204030204" pitchFamily="34" charset="0"/>
                <a:cs typeface="Calibri" panose="020F0502020204030204" pitchFamily="34" charset="0"/>
              </a:rPr>
              <a:t> : </a:t>
            </a:r>
            <a:r>
              <a:rPr lang="en-US" sz="2400" dirty="0">
                <a:solidFill>
                  <a:schemeClr val="tx1"/>
                </a:solidFill>
                <a:latin typeface="Calibri" panose="020F0502020204030204" pitchFamily="34" charset="0"/>
                <a:cs typeface="Calibri" panose="020F0502020204030204" pitchFamily="34" charset="0"/>
              </a:rPr>
              <a:t>ID of product.</a:t>
            </a:r>
          </a:p>
          <a:p>
            <a:pPr marL="342900" indent="-342900" algn="just">
              <a:buClrTx/>
              <a:buFont typeface="Arial" panose="020B0604020202020204" pitchFamily="34" charset="0"/>
              <a:buChar char="•"/>
            </a:pPr>
            <a:r>
              <a:rPr lang="en-US" sz="2400" b="1" dirty="0">
                <a:solidFill>
                  <a:schemeClr val="tx1"/>
                </a:solidFill>
                <a:latin typeface="Calibri" panose="020F0502020204030204" pitchFamily="34" charset="0"/>
                <a:cs typeface="Calibri" panose="020F0502020204030204" pitchFamily="34" charset="0"/>
              </a:rPr>
              <a:t>ProductName : </a:t>
            </a:r>
            <a:r>
              <a:rPr lang="en-US" sz="2400" dirty="0">
                <a:solidFill>
                  <a:schemeClr val="tx1"/>
                </a:solidFill>
                <a:latin typeface="Calibri" panose="020F0502020204030204" pitchFamily="34" charset="0"/>
                <a:cs typeface="Calibri" panose="020F0502020204030204" pitchFamily="34" charset="0"/>
              </a:rPr>
              <a:t>Name of product.</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cs typeface="Calibri" panose="020F0502020204030204" pitchFamily="34" charset="0"/>
              </a:rPr>
              <a:t>ProductGSTPercent</a:t>
            </a:r>
            <a:r>
              <a:rPr lang="en-US" sz="2400" b="1" dirty="0">
                <a:solidFill>
                  <a:schemeClr val="tx1"/>
                </a:solidFill>
                <a:latin typeface="Calibri" panose="020F0502020204030204" pitchFamily="34" charset="0"/>
                <a:cs typeface="Calibri" panose="020F0502020204030204" pitchFamily="34" charset="0"/>
              </a:rPr>
              <a:t> : </a:t>
            </a:r>
            <a:r>
              <a:rPr lang="en-US" sz="2400" dirty="0">
                <a:solidFill>
                  <a:schemeClr val="tx1"/>
                </a:solidFill>
                <a:latin typeface="Calibri" panose="020F0502020204030204" pitchFamily="34" charset="0"/>
                <a:cs typeface="Calibri" panose="020F0502020204030204" pitchFamily="34" charset="0"/>
              </a:rPr>
              <a:t>GST percent of product.</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cs typeface="Calibri" panose="020F0502020204030204" pitchFamily="34" charset="0"/>
              </a:rPr>
              <a:t>ProductPrice</a:t>
            </a:r>
            <a:r>
              <a:rPr lang="en-US" sz="2400" b="1" dirty="0">
                <a:solidFill>
                  <a:schemeClr val="tx1"/>
                </a:solidFill>
                <a:latin typeface="Calibri" panose="020F0502020204030204" pitchFamily="34" charset="0"/>
                <a:cs typeface="Calibri" panose="020F0502020204030204" pitchFamily="34" charset="0"/>
              </a:rPr>
              <a:t> : </a:t>
            </a:r>
            <a:r>
              <a:rPr lang="en-US" sz="2400" dirty="0">
                <a:solidFill>
                  <a:schemeClr val="tx1"/>
                </a:solidFill>
                <a:latin typeface="Calibri" panose="020F0502020204030204" pitchFamily="34" charset="0"/>
                <a:cs typeface="Calibri" panose="020F0502020204030204" pitchFamily="34" charset="0"/>
              </a:rPr>
              <a:t>Price of product.</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cs typeface="Calibri" panose="020F0502020204030204" pitchFamily="34" charset="0"/>
              </a:rPr>
              <a:t>ProductQuantity</a:t>
            </a:r>
            <a:r>
              <a:rPr lang="en-US" sz="2400" b="1" dirty="0">
                <a:solidFill>
                  <a:schemeClr val="tx1"/>
                </a:solidFill>
                <a:latin typeface="Calibri" panose="020F0502020204030204" pitchFamily="34" charset="0"/>
                <a:cs typeface="Calibri" panose="020F0502020204030204" pitchFamily="34" charset="0"/>
              </a:rPr>
              <a:t> : </a:t>
            </a:r>
            <a:r>
              <a:rPr lang="en-US" sz="2400" dirty="0">
                <a:solidFill>
                  <a:schemeClr val="tx1"/>
                </a:solidFill>
                <a:latin typeface="Calibri" panose="020F0502020204030204" pitchFamily="34" charset="0"/>
                <a:cs typeface="Calibri" panose="020F0502020204030204" pitchFamily="34" charset="0"/>
              </a:rPr>
              <a:t>Quantity of product.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51438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Module Description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TextBox 4"/>
          <p:cNvSpPr txBox="1"/>
          <p:nvPr/>
        </p:nvSpPr>
        <p:spPr>
          <a:xfrm>
            <a:off x="190499" y="1559857"/>
            <a:ext cx="8763001" cy="4493538"/>
          </a:xfrm>
          <a:prstGeom prst="rect">
            <a:avLst/>
          </a:prstGeom>
          <a:noFill/>
        </p:spPr>
        <p:txBody>
          <a:bodyPr wrap="square" rtlCol="0">
            <a:spAutoFit/>
          </a:bodyPr>
          <a:lstStyle/>
          <a:p>
            <a:pPr algn="just"/>
            <a:r>
              <a:rPr lang="en-US" sz="2600" b="1" dirty="0">
                <a:latin typeface="Calibri" panose="020F0502020204030204" pitchFamily="34" charset="0"/>
                <a:ea typeface="Calibri" panose="020F0502020204030204" pitchFamily="34" charset="0"/>
                <a:cs typeface="Calibri" panose="020F0502020204030204" pitchFamily="34" charset="0"/>
              </a:rPr>
              <a:t>Purchase :</a:t>
            </a:r>
          </a:p>
          <a:p>
            <a:pPr algn="just"/>
            <a:r>
              <a:rPr lang="en-IN" sz="2400" dirty="0">
                <a:latin typeface="Calibri" panose="020F0502020204030204" pitchFamily="34" charset="0"/>
                <a:cs typeface="Calibri" panose="020F0502020204030204" pitchFamily="34" charset="0"/>
              </a:rPr>
              <a:t>In this module, the details of purchased product have been stored. User can insert and delete purchased product. User can insert product details like Product Name, GST Percent, Purchase Quantity, Total Price etc.</a:t>
            </a:r>
            <a:endParaRPr lang="en-GB"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PurchaseID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purchase.</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ProductID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product.</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CustomerID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customer.</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PurchasedQuantity</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Quantity of purchase.</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TotalPrice</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Total price of purchase.</a:t>
            </a:r>
          </a:p>
          <a:p>
            <a:pPr lvl="0" algn="just"/>
            <a:endParaRPr lang="en-US" sz="2400" dirty="0">
              <a:latin typeface="Calibri" panose="020F0502020204030204" pitchFamily="34" charset="0"/>
              <a:ea typeface="Calibri" panose="020F0502020204030204" pitchFamily="34" charset="0"/>
              <a:cs typeface="Calibri" panose="020F0502020204030204" pitchFamily="34" charset="0"/>
            </a:endParaRPr>
          </a:p>
          <a:p>
            <a:pPr lvl="0"/>
            <a:endParaRPr lang="en-US" sz="200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5673006"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Module Description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TextBox 4"/>
          <p:cNvSpPr txBox="1"/>
          <p:nvPr/>
        </p:nvSpPr>
        <p:spPr>
          <a:xfrm>
            <a:off x="147637" y="1590042"/>
            <a:ext cx="8848725" cy="4185761"/>
          </a:xfrm>
          <a:prstGeom prst="rect">
            <a:avLst/>
          </a:prstGeom>
          <a:noFill/>
        </p:spPr>
        <p:txBody>
          <a:bodyPr wrap="square" rtlCol="0">
            <a:spAutoFit/>
          </a:bodyPr>
          <a:lstStyle/>
          <a:p>
            <a:pPr algn="just"/>
            <a:r>
              <a:rPr lang="en-US" sz="2600" b="1" dirty="0">
                <a:solidFill>
                  <a:schemeClr val="tx1"/>
                </a:solidFill>
                <a:latin typeface="Calibri" panose="020F0502020204030204" pitchFamily="34" charset="0"/>
                <a:ea typeface="Times New Roman"/>
                <a:cs typeface="Calibri" panose="020F0502020204030204" pitchFamily="34" charset="0"/>
              </a:rPr>
              <a:t>Bill :</a:t>
            </a:r>
          </a:p>
          <a:p>
            <a:pPr algn="just"/>
            <a:r>
              <a:rPr lang="en-IN" sz="2400" dirty="0">
                <a:latin typeface="Calibri" panose="020F0502020204030204" pitchFamily="34" charset="0"/>
                <a:cs typeface="Calibri" panose="020F0502020204030204" pitchFamily="34" charset="0"/>
              </a:rPr>
              <a:t>In this module, After purchase products by the customer, Bill will be generated and save all details for future use. Bill contains details like Customer Name, Product Name, Product GST Percent, Purchased Quantity, Total Price of Bill etc.</a:t>
            </a:r>
            <a:endParaRPr lang="en-GB" sz="2400" dirty="0">
              <a:latin typeface="Calibri" panose="020F0502020204030204" pitchFamily="34" charset="0"/>
              <a:cs typeface="Calibri" panose="020F0502020204030204" pitchFamily="34" charset="0"/>
            </a:endParaRP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BillID</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ID of bill.</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PurchaseID</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ID of purchase.</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CustomerID</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ID of customer.</a:t>
            </a: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TotalBill</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Total bill amount to be pay</a:t>
            </a:r>
            <a:endParaRPr lang="en-US" sz="2400" b="1" dirty="0">
              <a:solidFill>
                <a:schemeClr val="tx1"/>
              </a:solidFill>
              <a:latin typeface="Calibri" panose="020F0502020204030204" pitchFamily="34" charset="0"/>
              <a:ea typeface="Times New Roman"/>
              <a:cs typeface="Calibri" panose="020F0502020204030204" pitchFamily="34" charset="0"/>
            </a:endParaRP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BillDate</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Date of bill created</a:t>
            </a:r>
            <a:endParaRPr lang="en-US" sz="2400" b="1" dirty="0">
              <a:solidFill>
                <a:schemeClr val="tx1"/>
              </a:solidFill>
              <a:latin typeface="Calibri" panose="020F0502020204030204" pitchFamily="34" charset="0"/>
              <a:ea typeface="Times New Roman"/>
              <a:cs typeface="Calibri" panose="020F0502020204030204" pitchFamily="34" charset="0"/>
            </a:endParaRPr>
          </a:p>
          <a:p>
            <a:pPr marL="342900" indent="-342900" algn="just">
              <a:buClrTx/>
              <a:buFont typeface="Arial" panose="020B0604020202020204" pitchFamily="34" charset="0"/>
              <a:buChar char="•"/>
            </a:pPr>
            <a:r>
              <a:rPr lang="en-US" sz="2400" b="1" dirty="0" err="1">
                <a:solidFill>
                  <a:schemeClr val="tx1"/>
                </a:solidFill>
                <a:latin typeface="Calibri" panose="020F0502020204030204" pitchFamily="34" charset="0"/>
                <a:ea typeface="Times New Roman"/>
                <a:cs typeface="Calibri" panose="020F0502020204030204" pitchFamily="34" charset="0"/>
              </a:rPr>
              <a:t>IsPaid</a:t>
            </a:r>
            <a:r>
              <a:rPr lang="en-US" sz="2400" b="1" dirty="0">
                <a:solidFill>
                  <a:schemeClr val="tx1"/>
                </a:solidFill>
                <a:latin typeface="Calibri" panose="020F0502020204030204" pitchFamily="34" charset="0"/>
                <a:ea typeface="Times New Roman"/>
                <a:cs typeface="Calibri" panose="020F0502020204030204" pitchFamily="34" charset="0"/>
              </a:rPr>
              <a:t> : </a:t>
            </a:r>
            <a:r>
              <a:rPr lang="en-US" sz="2400" dirty="0">
                <a:solidFill>
                  <a:schemeClr val="tx1"/>
                </a:solidFill>
                <a:latin typeface="Calibri" panose="020F0502020204030204" pitchFamily="34" charset="0"/>
                <a:ea typeface="Times New Roman"/>
                <a:cs typeface="Calibri" panose="020F0502020204030204" pitchFamily="34" charset="0"/>
              </a:rPr>
              <a:t>Is bill paid or not</a:t>
            </a:r>
            <a:r>
              <a:rPr lang="en-US" sz="2400" b="1" dirty="0">
                <a:solidFill>
                  <a:schemeClr val="tx1"/>
                </a:solidFill>
                <a:latin typeface="Calibri" panose="020F0502020204030204" pitchFamily="34" charset="0"/>
                <a:ea typeface="Times New Roman"/>
                <a:cs typeface="Calibri" panose="020F050202020403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449071"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Module Description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TextBox 4"/>
          <p:cNvSpPr txBox="1"/>
          <p:nvPr/>
        </p:nvSpPr>
        <p:spPr>
          <a:xfrm>
            <a:off x="207139" y="1445382"/>
            <a:ext cx="8358636" cy="3647152"/>
          </a:xfrm>
          <a:prstGeom prst="rect">
            <a:avLst/>
          </a:prstGeom>
          <a:noFill/>
        </p:spPr>
        <p:txBody>
          <a:bodyPr wrap="square" rtlCol="0">
            <a:spAutoFit/>
          </a:bodyPr>
          <a:lstStyle/>
          <a:p>
            <a:pPr algn="just">
              <a:lnSpc>
                <a:spcPct val="150000"/>
              </a:lnSpc>
              <a:tabLst>
                <a:tab pos="285750" algn="l"/>
              </a:tabLst>
            </a:pPr>
            <a:r>
              <a:rPr lang="en-US" sz="2600" b="1" dirty="0">
                <a:latin typeface="Calibri" panose="020F0502020204030204" pitchFamily="34" charset="0"/>
                <a:ea typeface="Calibri" panose="020F0502020204030204" pitchFamily="34" charset="0"/>
                <a:cs typeface="Calibri" panose="020F0502020204030204" pitchFamily="34" charset="0"/>
              </a:rPr>
              <a:t>History :</a:t>
            </a:r>
          </a:p>
          <a:p>
            <a:pPr algn="just"/>
            <a:r>
              <a:rPr lang="en-IN" sz="2400" dirty="0">
                <a:latin typeface="Calibri" panose="020F0502020204030204" pitchFamily="34" charset="0"/>
                <a:cs typeface="Calibri" panose="020F0502020204030204" pitchFamily="34" charset="0"/>
              </a:rPr>
              <a:t>In this module, the past purchase details of the customers will be stored. User can view &amp; download previously generated bill. Bill contains details like Customer Name, Product Name, Product GST Percent, Purchased Quantity, Total Price of Bill etc.</a:t>
            </a:r>
            <a:endParaRPr lang="en-GB" sz="2400" dirty="0">
              <a:latin typeface="Calibri" panose="020F0502020204030204" pitchFamily="34" charset="0"/>
              <a:cs typeface="Calibri" panose="020F0502020204030204" pitchFamily="34" charset="0"/>
            </a:endParaRP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HistoryID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history.</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CustomerID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customer.</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PurchaseID</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ID of purchase.</a:t>
            </a:r>
          </a:p>
          <a:p>
            <a:pPr marL="342900" lvl="0" indent="-342900" algn="just">
              <a:buFont typeface="Arial" panose="020B0604020202020204" pitchFamily="34" charset="0"/>
              <a:buChar char="•"/>
            </a:pPr>
            <a:r>
              <a:rPr lang="en-US" sz="2400" b="1" dirty="0" err="1">
                <a:latin typeface="Calibri" panose="020F0502020204030204" pitchFamily="34" charset="0"/>
                <a:ea typeface="Calibri" panose="020F0502020204030204" pitchFamily="34" charset="0"/>
                <a:cs typeface="Calibri" panose="020F0502020204030204" pitchFamily="34" charset="0"/>
              </a:rPr>
              <a:t>BillID</a:t>
            </a:r>
            <a:r>
              <a:rPr lang="en-US" sz="2400" b="1" dirty="0">
                <a:latin typeface="Calibri" panose="020F0502020204030204" pitchFamily="34" charset="0"/>
                <a:ea typeface="Calibri" panose="020F0502020204030204" pitchFamily="34" charset="0"/>
                <a:cs typeface="Calibri" panose="020F0502020204030204" pitchFamily="34" charset="0"/>
              </a:rPr>
              <a:t> : </a:t>
            </a:r>
            <a:r>
              <a:rPr lang="en-US" sz="2400" dirty="0">
                <a:latin typeface="Calibri" panose="020F0502020204030204" pitchFamily="34" charset="0"/>
                <a:ea typeface="Calibri" panose="020F0502020204030204" pitchFamily="34" charset="0"/>
                <a:cs typeface="Calibri" panose="020F0502020204030204" pitchFamily="34" charset="0"/>
              </a:rPr>
              <a:t>ID of generated bill.</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TotalTime>
  <Words>1161</Words>
  <Application>Microsoft Office PowerPoint</Application>
  <PresentationFormat>On-screen Show (4:3)</PresentationFormat>
  <Paragraphs>362</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Questrial</vt:lpstr>
      <vt:lpstr>Noto Sans Symbols</vt:lpstr>
      <vt:lpstr>Calibri</vt:lpstr>
      <vt:lpstr>Gill Sans MT</vt:lpstr>
      <vt:lpstr>Arial</vt:lpstr>
      <vt:lpstr>Times New Roman</vt:lpstr>
      <vt:lpstr>Arial Black</vt:lpstr>
      <vt:lpstr>Office Theme</vt:lpstr>
      <vt:lpstr>PowerPoint Presentation</vt:lpstr>
      <vt:lpstr>Abstract</vt:lpstr>
      <vt:lpstr>PowerPoint Presentation</vt:lpstr>
      <vt:lpstr>PowerPoint Presentation</vt:lpstr>
      <vt:lpstr>Module Description</vt:lpstr>
      <vt:lpstr>Module Description (conti…)</vt:lpstr>
      <vt:lpstr>Module Description (conti…)</vt:lpstr>
      <vt:lpstr>Module Description (conti…)</vt:lpstr>
      <vt:lpstr>Module Description (conti…)</vt:lpstr>
      <vt:lpstr>Data Dictionary</vt:lpstr>
      <vt:lpstr>Data Dictionary (conti…)</vt:lpstr>
      <vt:lpstr>Data Dictionary (conti…)</vt:lpstr>
      <vt:lpstr>Data Dictionary (conti…)</vt:lpstr>
      <vt:lpstr>Data Dictionary (conti…)</vt:lpstr>
      <vt:lpstr>Diagrams</vt:lpstr>
      <vt:lpstr>Diagrams (conti…)</vt:lpstr>
      <vt:lpstr>Diagrams (conti…)</vt:lpstr>
      <vt:lpstr>Diagrams (conti…)</vt:lpstr>
      <vt:lpstr>Diagrams (conti…)</vt:lpstr>
      <vt:lpstr>Diagrams (conti…)</vt:lpstr>
      <vt:lpstr>Diagrams (conti…)</vt:lpstr>
      <vt:lpstr>Diagrams (conti…)</vt:lpstr>
      <vt:lpstr>Diagrams (conti…)</vt:lpstr>
      <vt:lpstr>Screenshots</vt:lpstr>
      <vt:lpstr>Screenshots (conti…)</vt:lpstr>
      <vt:lpstr>Screenshots (conti…)</vt:lpstr>
      <vt:lpstr>Screenshots (conti…)</vt:lpstr>
      <vt:lpstr>Screenshots (conti…)</vt:lpstr>
      <vt:lpstr>Screenshots (conti…)</vt:lpstr>
      <vt:lpstr>Screenshots (conti…)</vt:lpstr>
      <vt:lpstr>Screenshots (conti…)</vt:lpstr>
      <vt:lpstr>Screenshots (conti…)</vt:lpstr>
      <vt:lpstr>Conclusion </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Foram</dc:creator>
  <cp:lastModifiedBy>Harsh shah</cp:lastModifiedBy>
  <cp:revision>108</cp:revision>
  <dcterms:modified xsi:type="dcterms:W3CDTF">2022-04-28T06:23:10Z</dcterms:modified>
</cp:coreProperties>
</file>